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handoutMasterIdLst>
    <p:handoutMasterId r:id="rId44"/>
  </p:handoutMasterIdLst>
  <p:sldIdLst>
    <p:sldId id="256" r:id="rId2"/>
    <p:sldId id="257" r:id="rId3"/>
    <p:sldId id="258" r:id="rId4"/>
    <p:sldId id="259" r:id="rId5"/>
    <p:sldId id="303" r:id="rId6"/>
    <p:sldId id="273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74" r:id="rId17"/>
    <p:sldId id="270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304" r:id="rId40"/>
    <p:sldId id="320" r:id="rId41"/>
    <p:sldId id="269" r:id="rId42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5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9FD4"/>
    <a:srgbClr val="4156A6"/>
    <a:srgbClr val="6C0E10"/>
    <a:srgbClr val="B4181C"/>
    <a:srgbClr val="F0586D"/>
    <a:srgbClr val="F58B9A"/>
    <a:srgbClr val="006358"/>
    <a:srgbClr val="009A88"/>
    <a:srgbClr val="FFFFFF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06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672" y="24"/>
      </p:cViewPr>
      <p:guideLst>
        <p:guide orient="horz" pos="2160"/>
        <p:guide pos="3840"/>
        <p:guide pos="55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8" d="100"/>
          <a:sy n="48" d="100"/>
        </p:scale>
        <p:origin x="2754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5A6B383D-3BD6-03C1-A9FE-C10529FA5C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232AF29-6208-75BC-F575-B2F9C255622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623630-E69F-464D-B98C-A307C57C9FE4}" type="datetimeFigureOut">
              <a:rPr lang="es-PE" smtClean="0"/>
              <a:t>17/03/2024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8A8A16E-B2E8-89C7-B266-2FBE8AA9B2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0F396DC-40CC-4E40-EB42-B8FAC980B50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88D8CE-E466-4D69-8A3F-A70BA3AFF8DF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668227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5C05B4-4EE8-42F6-8043-ADEAA8103623}" type="datetimeFigureOut">
              <a:rPr lang="es-PE" smtClean="0"/>
              <a:t>17/03/2024</a:t>
            </a:fld>
            <a:endParaRPr lang="es-P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8928F8-7A29-4960-A090-073A15546F4E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55929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20" name="Google Shape;12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3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80" name="Google Shape;28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4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87" name="Google Shape;28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5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94" name="Google Shape;29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6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67" name="Google Shape;367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75" name="Google Shape;37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8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82" name="Google Shape;382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9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89" name="Google Shape;38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0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98" name="Google Shape;39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1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19" name="Google Shape;419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22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26" name="Google Shape;42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27" name="Google Shape;12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3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44" name="Google Shape;444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4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52" name="Google Shape;45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5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60" name="Google Shape;460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26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75" name="Google Shape;475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2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83" name="Google Shape;483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28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91" name="Google Shape;491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29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99" name="Google Shape;499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0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506" name="Google Shape;506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1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514" name="Google Shape;514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32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521" name="Google Shape;521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34" name="Google Shape;13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3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528" name="Google Shape;528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34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535" name="Google Shape;535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35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542" name="Google Shape;542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6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549" name="Google Shape;549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7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73" name="Google Shape;17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8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80" name="Google Shape;18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9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87" name="Google Shape;18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0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34" name="Google Shape;23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1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46" name="Google Shape;24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2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50" tIns="48325" rIns="96650" bIns="483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53" name="Google Shape;25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Un par de personas de pie&#10;&#10;Descripción generada automáticamente con confianza baja">
            <a:extLst>
              <a:ext uri="{FF2B5EF4-FFF2-40B4-BE49-F238E27FC236}">
                <a16:creationId xmlns:a16="http://schemas.microsoft.com/office/drawing/2014/main" id="{5FDE1A14-B94D-0560-965F-DFDDDFE78E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862" y="-57593"/>
            <a:ext cx="6973185" cy="6973185"/>
          </a:xfrm>
          <a:prstGeom prst="rect">
            <a:avLst/>
          </a:prstGeom>
        </p:spPr>
      </p:pic>
      <p:grpSp>
        <p:nvGrpSpPr>
          <p:cNvPr id="18" name="Grupo 17">
            <a:extLst>
              <a:ext uri="{FF2B5EF4-FFF2-40B4-BE49-F238E27FC236}">
                <a16:creationId xmlns:a16="http://schemas.microsoft.com/office/drawing/2014/main" id="{E2760872-0584-24E8-6C5F-A4192C69084A}"/>
              </a:ext>
            </a:extLst>
          </p:cNvPr>
          <p:cNvGrpSpPr/>
          <p:nvPr userDrawn="1"/>
        </p:nvGrpSpPr>
        <p:grpSpPr>
          <a:xfrm>
            <a:off x="-71021" y="-57592"/>
            <a:ext cx="12306309" cy="6973185"/>
            <a:chOff x="-71021" y="-57592"/>
            <a:chExt cx="12306309" cy="6973185"/>
          </a:xfrm>
          <a:solidFill>
            <a:srgbClr val="6C0E10"/>
          </a:solidFill>
        </p:grpSpPr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3C50B447-F88C-5209-25D9-177EF1399B71}"/>
                </a:ext>
              </a:extLst>
            </p:cNvPr>
            <p:cNvSpPr/>
            <p:nvPr userDrawn="1"/>
          </p:nvSpPr>
          <p:spPr>
            <a:xfrm>
              <a:off x="-71021" y="-57592"/>
              <a:ext cx="4685884" cy="6973185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grpSp>
          <p:nvGrpSpPr>
            <p:cNvPr id="17" name="Grupo 16">
              <a:extLst>
                <a:ext uri="{FF2B5EF4-FFF2-40B4-BE49-F238E27FC236}">
                  <a16:creationId xmlns:a16="http://schemas.microsoft.com/office/drawing/2014/main" id="{17EF3EE9-2C19-C48C-CA39-61EACA844BE2}"/>
                </a:ext>
              </a:extLst>
            </p:cNvPr>
            <p:cNvGrpSpPr/>
            <p:nvPr userDrawn="1"/>
          </p:nvGrpSpPr>
          <p:grpSpPr>
            <a:xfrm>
              <a:off x="11556400" y="-57592"/>
              <a:ext cx="678888" cy="6973185"/>
              <a:chOff x="11556400" y="-3"/>
              <a:chExt cx="678888" cy="6973185"/>
            </a:xfrm>
            <a:grpFill/>
          </p:grpSpPr>
          <p:sp>
            <p:nvSpPr>
              <p:cNvPr id="12" name="Rectángulo 11">
                <a:extLst>
                  <a:ext uri="{FF2B5EF4-FFF2-40B4-BE49-F238E27FC236}">
                    <a16:creationId xmlns:a16="http://schemas.microsoft.com/office/drawing/2014/main" id="{75357E8B-B099-51B9-D18D-BAA93B46A25F}"/>
                  </a:ext>
                </a:extLst>
              </p:cNvPr>
              <p:cNvSpPr/>
              <p:nvPr userDrawn="1"/>
            </p:nvSpPr>
            <p:spPr>
              <a:xfrm>
                <a:off x="11556400" y="-3"/>
                <a:ext cx="86576" cy="6973185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PE"/>
              </a:p>
            </p:txBody>
          </p:sp>
          <p:sp>
            <p:nvSpPr>
              <p:cNvPr id="13" name="Rectángulo 12">
                <a:extLst>
                  <a:ext uri="{FF2B5EF4-FFF2-40B4-BE49-F238E27FC236}">
                    <a16:creationId xmlns:a16="http://schemas.microsoft.com/office/drawing/2014/main" id="{3A6AD8D2-94C0-73F1-D62E-CCE0581FFFF3}"/>
                  </a:ext>
                </a:extLst>
              </p:cNvPr>
              <p:cNvSpPr/>
              <p:nvPr userDrawn="1"/>
            </p:nvSpPr>
            <p:spPr>
              <a:xfrm>
                <a:off x="11698424" y="-3"/>
                <a:ext cx="86576" cy="6973185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PE"/>
              </a:p>
            </p:txBody>
          </p:sp>
          <p:sp>
            <p:nvSpPr>
              <p:cNvPr id="14" name="Rectángulo 13">
                <a:extLst>
                  <a:ext uri="{FF2B5EF4-FFF2-40B4-BE49-F238E27FC236}">
                    <a16:creationId xmlns:a16="http://schemas.microsoft.com/office/drawing/2014/main" id="{C998CEE4-FB88-4A43-79F4-7F2CFAC01696}"/>
                  </a:ext>
                </a:extLst>
              </p:cNvPr>
              <p:cNvSpPr/>
              <p:nvPr userDrawn="1"/>
            </p:nvSpPr>
            <p:spPr>
              <a:xfrm>
                <a:off x="11828288" y="-3"/>
                <a:ext cx="86576" cy="6973185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PE"/>
              </a:p>
            </p:txBody>
          </p:sp>
          <p:sp>
            <p:nvSpPr>
              <p:cNvPr id="15" name="Rectángulo 14">
                <a:extLst>
                  <a:ext uri="{FF2B5EF4-FFF2-40B4-BE49-F238E27FC236}">
                    <a16:creationId xmlns:a16="http://schemas.microsoft.com/office/drawing/2014/main" id="{697EA2D1-5D90-48EC-3DD7-69DAC825A689}"/>
                  </a:ext>
                </a:extLst>
              </p:cNvPr>
              <p:cNvSpPr/>
              <p:nvPr userDrawn="1"/>
            </p:nvSpPr>
            <p:spPr>
              <a:xfrm>
                <a:off x="11977331" y="-3"/>
                <a:ext cx="86576" cy="6973185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PE"/>
              </a:p>
            </p:txBody>
          </p:sp>
          <p:sp>
            <p:nvSpPr>
              <p:cNvPr id="16" name="Rectángulo 15">
                <a:extLst>
                  <a:ext uri="{FF2B5EF4-FFF2-40B4-BE49-F238E27FC236}">
                    <a16:creationId xmlns:a16="http://schemas.microsoft.com/office/drawing/2014/main" id="{7CB7EB6E-2F09-D346-6FB7-C86780B2ADBB}"/>
                  </a:ext>
                </a:extLst>
              </p:cNvPr>
              <p:cNvSpPr/>
              <p:nvPr userDrawn="1"/>
            </p:nvSpPr>
            <p:spPr>
              <a:xfrm>
                <a:off x="12100176" y="-3"/>
                <a:ext cx="135112" cy="6973185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PE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35957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>
            <a:extLst>
              <a:ext uri="{FF2B5EF4-FFF2-40B4-BE49-F238E27FC236}">
                <a16:creationId xmlns:a16="http://schemas.microsoft.com/office/drawing/2014/main" id="{7C5A9A0A-1FC5-B2E2-9E98-1A2D7E8F97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18"/>
          <a:stretch/>
        </p:blipFill>
        <p:spPr>
          <a:xfrm>
            <a:off x="6948489" y="-83671"/>
            <a:ext cx="6124574" cy="7005637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5D476FE2-4188-5D0D-D784-64A579FA4759}"/>
              </a:ext>
            </a:extLst>
          </p:cNvPr>
          <p:cNvSpPr/>
          <p:nvPr userDrawn="1"/>
        </p:nvSpPr>
        <p:spPr>
          <a:xfrm>
            <a:off x="-114299" y="-63965"/>
            <a:ext cx="7215187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55CD6869-D003-FAA9-A941-2B919DC836BA}"/>
              </a:ext>
            </a:extLst>
          </p:cNvPr>
          <p:cNvSpPr/>
          <p:nvPr userDrawn="1"/>
        </p:nvSpPr>
        <p:spPr>
          <a:xfrm>
            <a:off x="-114299" y="802812"/>
            <a:ext cx="5686424" cy="13831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2EE426E5-31ED-C6A7-D575-2265253FE473}"/>
              </a:ext>
            </a:extLst>
          </p:cNvPr>
          <p:cNvSpPr txBox="1"/>
          <p:nvPr userDrawn="1"/>
        </p:nvSpPr>
        <p:spPr>
          <a:xfrm>
            <a:off x="1393031" y="1021556"/>
            <a:ext cx="36790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2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Autoevaluación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E2381233-54FE-FAAE-BA32-5B2CACC6EC2F}"/>
              </a:ext>
            </a:extLst>
          </p:cNvPr>
          <p:cNvSpPr txBox="1"/>
          <p:nvPr userDrawn="1"/>
        </p:nvSpPr>
        <p:spPr>
          <a:xfrm>
            <a:off x="1393030" y="1489823"/>
            <a:ext cx="367903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200" b="0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¡Vamos por más logros!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0E96EE9F-5874-906F-A708-3714E44FF7CD}"/>
              </a:ext>
            </a:extLst>
          </p:cNvPr>
          <p:cNvSpPr txBox="1"/>
          <p:nvPr userDrawn="1"/>
        </p:nvSpPr>
        <p:spPr>
          <a:xfrm>
            <a:off x="1543050" y="3429000"/>
            <a:ext cx="45529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¡Felicitaciones!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86101B9E-D797-655C-865D-C1C7C3D15BA2}"/>
              </a:ext>
            </a:extLst>
          </p:cNvPr>
          <p:cNvSpPr txBox="1"/>
          <p:nvPr userDrawn="1"/>
        </p:nvSpPr>
        <p:spPr>
          <a:xfrm>
            <a:off x="1543051" y="4198441"/>
            <a:ext cx="455295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200" b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 concluido la autoevaluación</a:t>
            </a:r>
          </a:p>
        </p:txBody>
      </p:sp>
    </p:spTree>
    <p:extLst>
      <p:ext uri="{BB962C8B-B14F-4D97-AF65-F5344CB8AC3E}">
        <p14:creationId xmlns:p14="http://schemas.microsoft.com/office/powerpoint/2010/main" val="4162477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FF93ECB-6C4B-596B-90E1-ED63725EC2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190"/>
          <a:stretch/>
        </p:blipFill>
        <p:spPr>
          <a:xfrm>
            <a:off x="4972054" y="-95948"/>
            <a:ext cx="7318757" cy="6991406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7815E370-BEB9-E9EE-5DB4-24DB04EE7C37}"/>
              </a:ext>
            </a:extLst>
          </p:cNvPr>
          <p:cNvSpPr/>
          <p:nvPr userDrawn="1"/>
        </p:nvSpPr>
        <p:spPr>
          <a:xfrm>
            <a:off x="0" y="-93210"/>
            <a:ext cx="9201150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1C3DD28F-B070-F91E-E460-8FF717CF7154}"/>
              </a:ext>
            </a:extLst>
          </p:cNvPr>
          <p:cNvSpPr/>
          <p:nvPr userDrawn="1"/>
        </p:nvSpPr>
        <p:spPr>
          <a:xfrm>
            <a:off x="-128589" y="-93210"/>
            <a:ext cx="1371601" cy="6985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B44FFD3-0935-AD7C-9133-3192DC8E3A51}"/>
              </a:ext>
            </a:extLst>
          </p:cNvPr>
          <p:cNvSpPr txBox="1"/>
          <p:nvPr userDrawn="1"/>
        </p:nvSpPr>
        <p:spPr>
          <a:xfrm rot="16200000">
            <a:off x="-1956735" y="3015035"/>
            <a:ext cx="50897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44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Conclusiones</a:t>
            </a:r>
          </a:p>
        </p:txBody>
      </p:sp>
    </p:spTree>
    <p:extLst>
      <p:ext uri="{BB962C8B-B14F-4D97-AF65-F5344CB8AC3E}">
        <p14:creationId xmlns:p14="http://schemas.microsoft.com/office/powerpoint/2010/main" val="18734477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206E95BF-93DC-3EF1-1B9C-7EEA29B44D85}"/>
              </a:ext>
            </a:extLst>
          </p:cNvPr>
          <p:cNvSpPr/>
          <p:nvPr userDrawn="1"/>
        </p:nvSpPr>
        <p:spPr>
          <a:xfrm>
            <a:off x="-142875" y="-63965"/>
            <a:ext cx="12387637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1BEF9533-0CAD-29B2-52BC-CC538FE12649}"/>
              </a:ext>
            </a:extLst>
          </p:cNvPr>
          <p:cNvGrpSpPr/>
          <p:nvPr userDrawn="1"/>
        </p:nvGrpSpPr>
        <p:grpSpPr>
          <a:xfrm>
            <a:off x="10058400" y="-78251"/>
            <a:ext cx="2186362" cy="7000217"/>
            <a:chOff x="9705226" y="6414247"/>
            <a:chExt cx="2396658" cy="507718"/>
          </a:xfrm>
          <a:solidFill>
            <a:schemeClr val="bg1"/>
          </a:solidFill>
        </p:grpSpPr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16A9D1AF-19F0-DD5D-5DA5-385419377F01}"/>
                </a:ext>
              </a:extLst>
            </p:cNvPr>
            <p:cNvSpPr/>
            <p:nvPr userDrawn="1"/>
          </p:nvSpPr>
          <p:spPr>
            <a:xfrm flipH="1">
              <a:off x="9705226" y="6414247"/>
              <a:ext cx="4571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E6AA1754-C133-2B92-4C7F-4AB106224244}"/>
                </a:ext>
              </a:extLst>
            </p:cNvPr>
            <p:cNvSpPr/>
            <p:nvPr userDrawn="1"/>
          </p:nvSpPr>
          <p:spPr>
            <a:xfrm flipH="1">
              <a:off x="9869551" y="6414247"/>
              <a:ext cx="57651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D925055F-B220-8D44-0379-7B19DFB8AC5B}"/>
                </a:ext>
              </a:extLst>
            </p:cNvPr>
            <p:cNvSpPr/>
            <p:nvPr userDrawn="1"/>
          </p:nvSpPr>
          <p:spPr>
            <a:xfrm flipH="1">
              <a:off x="10050447" y="6414247"/>
              <a:ext cx="59635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DD6358A4-CA38-C986-AF84-2092C6B1E9ED}"/>
                </a:ext>
              </a:extLst>
            </p:cNvPr>
            <p:cNvSpPr/>
            <p:nvPr userDrawn="1"/>
          </p:nvSpPr>
          <p:spPr>
            <a:xfrm flipH="1">
              <a:off x="10226701" y="6414247"/>
              <a:ext cx="59635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D0862FCB-AFEF-4D63-172C-FEB8AC2E9A68}"/>
                </a:ext>
              </a:extLst>
            </p:cNvPr>
            <p:cNvSpPr/>
            <p:nvPr userDrawn="1"/>
          </p:nvSpPr>
          <p:spPr>
            <a:xfrm flipH="1">
              <a:off x="10402954" y="6414247"/>
              <a:ext cx="68913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33842C74-310C-BF6A-D73F-95A948338A3C}"/>
                </a:ext>
              </a:extLst>
            </p:cNvPr>
            <p:cNvSpPr/>
            <p:nvPr userDrawn="1"/>
          </p:nvSpPr>
          <p:spPr>
            <a:xfrm flipH="1">
              <a:off x="10567280" y="6414247"/>
              <a:ext cx="87467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E861D8D0-3230-9AC8-6358-975B3E8E8294}"/>
                </a:ext>
              </a:extLst>
            </p:cNvPr>
            <p:cNvSpPr/>
            <p:nvPr userDrawn="1"/>
          </p:nvSpPr>
          <p:spPr>
            <a:xfrm flipH="1">
              <a:off x="10748831" y="6414247"/>
              <a:ext cx="87467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A492F803-422C-129E-E992-B612C25DFE7D}"/>
                </a:ext>
              </a:extLst>
            </p:cNvPr>
            <p:cNvSpPr/>
            <p:nvPr userDrawn="1"/>
          </p:nvSpPr>
          <p:spPr>
            <a:xfrm flipH="1">
              <a:off x="10923759" y="6414247"/>
              <a:ext cx="96748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id="{D712FCB9-88B8-8D2E-E7EE-AEBB9D8FC14C}"/>
                </a:ext>
              </a:extLst>
            </p:cNvPr>
            <p:cNvSpPr/>
            <p:nvPr userDrawn="1"/>
          </p:nvSpPr>
          <p:spPr>
            <a:xfrm flipH="1">
              <a:off x="11091723" y="6414247"/>
              <a:ext cx="103714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1B06EFFD-E43A-2C91-C532-5612E4B0F5E6}"/>
                </a:ext>
              </a:extLst>
            </p:cNvPr>
            <p:cNvSpPr/>
            <p:nvPr userDrawn="1"/>
          </p:nvSpPr>
          <p:spPr>
            <a:xfrm flipH="1">
              <a:off x="11266653" y="6414247"/>
              <a:ext cx="111664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C519C26C-0915-8E2D-CA19-25FEAD834889}"/>
                </a:ext>
              </a:extLst>
            </p:cNvPr>
            <p:cNvSpPr/>
            <p:nvPr userDrawn="1"/>
          </p:nvSpPr>
          <p:spPr>
            <a:xfrm flipH="1">
              <a:off x="11441593" y="6414247"/>
              <a:ext cx="119603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72FC3DCA-8CFD-223C-E77A-ABC3A334CBB0}"/>
                </a:ext>
              </a:extLst>
            </p:cNvPr>
            <p:cNvSpPr/>
            <p:nvPr userDrawn="1"/>
          </p:nvSpPr>
          <p:spPr>
            <a:xfrm flipH="1">
              <a:off x="11616855" y="6414247"/>
              <a:ext cx="12721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ED5E2350-8341-30FE-B8F6-ED211D86AE44}"/>
                </a:ext>
              </a:extLst>
            </p:cNvPr>
            <p:cNvSpPr/>
            <p:nvPr userDrawn="1"/>
          </p:nvSpPr>
          <p:spPr>
            <a:xfrm flipH="1">
              <a:off x="11791784" y="6414247"/>
              <a:ext cx="130200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79752899-BA4E-FCF8-EAB9-D4FB44DF16B3}"/>
                </a:ext>
              </a:extLst>
            </p:cNvPr>
            <p:cNvSpPr/>
            <p:nvPr userDrawn="1"/>
          </p:nvSpPr>
          <p:spPr>
            <a:xfrm flipH="1">
              <a:off x="11962905" y="6414247"/>
              <a:ext cx="13897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</p:spTree>
    <p:extLst>
      <p:ext uri="{BB962C8B-B14F-4D97-AF65-F5344CB8AC3E}">
        <p14:creationId xmlns:p14="http://schemas.microsoft.com/office/powerpoint/2010/main" val="13827371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C56DE84E-2664-8E01-C118-44E8E587E5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735" r="16265"/>
          <a:stretch/>
        </p:blipFill>
        <p:spPr>
          <a:xfrm>
            <a:off x="7658098" y="-93210"/>
            <a:ext cx="4743450" cy="7017586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7815E370-BEB9-E9EE-5DB4-24DB04EE7C37}"/>
              </a:ext>
            </a:extLst>
          </p:cNvPr>
          <p:cNvSpPr/>
          <p:nvPr userDrawn="1"/>
        </p:nvSpPr>
        <p:spPr>
          <a:xfrm>
            <a:off x="0" y="-93210"/>
            <a:ext cx="9201150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1C3DD28F-B070-F91E-E460-8FF717CF7154}"/>
              </a:ext>
            </a:extLst>
          </p:cNvPr>
          <p:cNvSpPr/>
          <p:nvPr userDrawn="1"/>
        </p:nvSpPr>
        <p:spPr>
          <a:xfrm>
            <a:off x="-128589" y="-93210"/>
            <a:ext cx="1371601" cy="6985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B44FFD3-0935-AD7C-9133-3192DC8E3A51}"/>
              </a:ext>
            </a:extLst>
          </p:cNvPr>
          <p:cNvSpPr txBox="1"/>
          <p:nvPr userDrawn="1"/>
        </p:nvSpPr>
        <p:spPr>
          <a:xfrm rot="16200000">
            <a:off x="-1956735" y="3015035"/>
            <a:ext cx="50897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44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Referencias</a:t>
            </a:r>
          </a:p>
        </p:txBody>
      </p:sp>
    </p:spTree>
    <p:extLst>
      <p:ext uri="{BB962C8B-B14F-4D97-AF65-F5344CB8AC3E}">
        <p14:creationId xmlns:p14="http://schemas.microsoft.com/office/powerpoint/2010/main" val="13326758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F44B6794-414E-2253-4C1B-48333B9E7AA0}"/>
              </a:ext>
            </a:extLst>
          </p:cNvPr>
          <p:cNvSpPr/>
          <p:nvPr userDrawn="1"/>
        </p:nvSpPr>
        <p:spPr>
          <a:xfrm>
            <a:off x="-142875" y="-63965"/>
            <a:ext cx="12387637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5C9B707-408F-0C13-0BC1-7A7093D326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57"/>
          <a:stretch/>
        </p:blipFill>
        <p:spPr>
          <a:xfrm>
            <a:off x="4330747" y="2876550"/>
            <a:ext cx="3530506" cy="1104900"/>
          </a:xfrm>
          <a:prstGeom prst="rect">
            <a:avLst/>
          </a:prstGeom>
        </p:spPr>
      </p:pic>
      <p:grpSp>
        <p:nvGrpSpPr>
          <p:cNvPr id="5" name="Grupo 4">
            <a:extLst>
              <a:ext uri="{FF2B5EF4-FFF2-40B4-BE49-F238E27FC236}">
                <a16:creationId xmlns:a16="http://schemas.microsoft.com/office/drawing/2014/main" id="{113E9B06-E72F-1F9A-11DC-89B44829E390}"/>
              </a:ext>
            </a:extLst>
          </p:cNvPr>
          <p:cNvGrpSpPr/>
          <p:nvPr userDrawn="1"/>
        </p:nvGrpSpPr>
        <p:grpSpPr>
          <a:xfrm>
            <a:off x="10544174" y="6357938"/>
            <a:ext cx="1700587" cy="564028"/>
            <a:chOff x="9705226" y="6414247"/>
            <a:chExt cx="2396658" cy="507718"/>
          </a:xfrm>
          <a:solidFill>
            <a:schemeClr val="bg1"/>
          </a:solidFill>
        </p:grpSpPr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201631D5-BB3E-5BD4-FA26-B6A8D800E91A}"/>
                </a:ext>
              </a:extLst>
            </p:cNvPr>
            <p:cNvSpPr/>
            <p:nvPr userDrawn="1"/>
          </p:nvSpPr>
          <p:spPr>
            <a:xfrm flipH="1">
              <a:off x="9705226" y="6414247"/>
              <a:ext cx="4571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1A41A349-D069-3DAD-4A11-01C3A4A5C11E}"/>
                </a:ext>
              </a:extLst>
            </p:cNvPr>
            <p:cNvSpPr/>
            <p:nvPr userDrawn="1"/>
          </p:nvSpPr>
          <p:spPr>
            <a:xfrm flipH="1">
              <a:off x="9869551" y="6414247"/>
              <a:ext cx="57651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16B3DFBB-1100-4064-6CF7-9C51D834D31A}"/>
                </a:ext>
              </a:extLst>
            </p:cNvPr>
            <p:cNvSpPr/>
            <p:nvPr userDrawn="1"/>
          </p:nvSpPr>
          <p:spPr>
            <a:xfrm flipH="1">
              <a:off x="10050447" y="6414247"/>
              <a:ext cx="59635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722757D2-FF2E-0D7C-2E7A-F4EEFBA8DB2F}"/>
                </a:ext>
              </a:extLst>
            </p:cNvPr>
            <p:cNvSpPr/>
            <p:nvPr userDrawn="1"/>
          </p:nvSpPr>
          <p:spPr>
            <a:xfrm flipH="1">
              <a:off x="10226701" y="6414247"/>
              <a:ext cx="59635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C0E02B90-D9C6-73CB-C6C3-FAC0D726508B}"/>
                </a:ext>
              </a:extLst>
            </p:cNvPr>
            <p:cNvSpPr/>
            <p:nvPr userDrawn="1"/>
          </p:nvSpPr>
          <p:spPr>
            <a:xfrm flipH="1">
              <a:off x="10402954" y="6414247"/>
              <a:ext cx="68913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1" name="Rectángulo 10">
              <a:extLst>
                <a:ext uri="{FF2B5EF4-FFF2-40B4-BE49-F238E27FC236}">
                  <a16:creationId xmlns:a16="http://schemas.microsoft.com/office/drawing/2014/main" id="{F9EF4129-E3C5-65E0-B742-14449AE79BB4}"/>
                </a:ext>
              </a:extLst>
            </p:cNvPr>
            <p:cNvSpPr/>
            <p:nvPr userDrawn="1"/>
          </p:nvSpPr>
          <p:spPr>
            <a:xfrm flipH="1">
              <a:off x="10567280" y="6414247"/>
              <a:ext cx="87467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E69A1E9A-8F6A-E964-6751-04139D3BA2CE}"/>
                </a:ext>
              </a:extLst>
            </p:cNvPr>
            <p:cNvSpPr/>
            <p:nvPr userDrawn="1"/>
          </p:nvSpPr>
          <p:spPr>
            <a:xfrm flipH="1">
              <a:off x="10748831" y="6414247"/>
              <a:ext cx="87467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id="{CB587F22-495D-D831-9B0C-A269A6F2EFB8}"/>
                </a:ext>
              </a:extLst>
            </p:cNvPr>
            <p:cNvSpPr/>
            <p:nvPr userDrawn="1"/>
          </p:nvSpPr>
          <p:spPr>
            <a:xfrm flipH="1">
              <a:off x="10923759" y="6414247"/>
              <a:ext cx="96748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B6AF53D2-D333-BDD8-FAC5-CB244101687E}"/>
                </a:ext>
              </a:extLst>
            </p:cNvPr>
            <p:cNvSpPr/>
            <p:nvPr userDrawn="1"/>
          </p:nvSpPr>
          <p:spPr>
            <a:xfrm flipH="1">
              <a:off x="11091723" y="6414247"/>
              <a:ext cx="103714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40EF9CED-C766-7995-70A6-14722199FC61}"/>
                </a:ext>
              </a:extLst>
            </p:cNvPr>
            <p:cNvSpPr/>
            <p:nvPr userDrawn="1"/>
          </p:nvSpPr>
          <p:spPr>
            <a:xfrm flipH="1">
              <a:off x="11266653" y="6414247"/>
              <a:ext cx="111664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67877334-2668-A297-0D42-56B481A04A3D}"/>
                </a:ext>
              </a:extLst>
            </p:cNvPr>
            <p:cNvSpPr/>
            <p:nvPr userDrawn="1"/>
          </p:nvSpPr>
          <p:spPr>
            <a:xfrm flipH="1">
              <a:off x="11441593" y="6414247"/>
              <a:ext cx="119603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0F179C78-4831-03E7-11A4-3B0D8053AC63}"/>
                </a:ext>
              </a:extLst>
            </p:cNvPr>
            <p:cNvSpPr/>
            <p:nvPr userDrawn="1"/>
          </p:nvSpPr>
          <p:spPr>
            <a:xfrm flipH="1">
              <a:off x="11616855" y="6414247"/>
              <a:ext cx="12721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0778F89F-2ED2-C4C8-63FC-A36EF60D1895}"/>
                </a:ext>
              </a:extLst>
            </p:cNvPr>
            <p:cNvSpPr/>
            <p:nvPr userDrawn="1"/>
          </p:nvSpPr>
          <p:spPr>
            <a:xfrm flipH="1">
              <a:off x="11791784" y="6414247"/>
              <a:ext cx="130200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7F0DCC89-35F9-F8DA-CB5C-A856E919330F}"/>
                </a:ext>
              </a:extLst>
            </p:cNvPr>
            <p:cNvSpPr/>
            <p:nvPr userDrawn="1"/>
          </p:nvSpPr>
          <p:spPr>
            <a:xfrm flipH="1">
              <a:off x="11962905" y="6414247"/>
              <a:ext cx="13897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  <p:grpSp>
        <p:nvGrpSpPr>
          <p:cNvPr id="21" name="Grupo 20">
            <a:extLst>
              <a:ext uri="{FF2B5EF4-FFF2-40B4-BE49-F238E27FC236}">
                <a16:creationId xmlns:a16="http://schemas.microsoft.com/office/drawing/2014/main" id="{E56C6BE9-1907-F2ED-36C6-635ED9AF4C45}"/>
              </a:ext>
            </a:extLst>
          </p:cNvPr>
          <p:cNvGrpSpPr/>
          <p:nvPr userDrawn="1"/>
        </p:nvGrpSpPr>
        <p:grpSpPr>
          <a:xfrm flipH="1" flipV="1">
            <a:off x="-142875" y="-63965"/>
            <a:ext cx="1700587" cy="564028"/>
            <a:chOff x="9705226" y="6414247"/>
            <a:chExt cx="2396658" cy="507718"/>
          </a:xfrm>
          <a:solidFill>
            <a:schemeClr val="bg1"/>
          </a:solidFill>
        </p:grpSpPr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45B633CA-7337-487C-5D09-3F4D352C1F01}"/>
                </a:ext>
              </a:extLst>
            </p:cNvPr>
            <p:cNvSpPr/>
            <p:nvPr userDrawn="1"/>
          </p:nvSpPr>
          <p:spPr>
            <a:xfrm flipH="1">
              <a:off x="9705226" y="6414247"/>
              <a:ext cx="4571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59B30706-D988-0920-4364-0FACF75F5F37}"/>
                </a:ext>
              </a:extLst>
            </p:cNvPr>
            <p:cNvSpPr/>
            <p:nvPr userDrawn="1"/>
          </p:nvSpPr>
          <p:spPr>
            <a:xfrm flipH="1">
              <a:off x="9869551" y="6414247"/>
              <a:ext cx="57651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232D1086-AE74-0406-2AC0-E828A7D9848B}"/>
                </a:ext>
              </a:extLst>
            </p:cNvPr>
            <p:cNvSpPr/>
            <p:nvPr userDrawn="1"/>
          </p:nvSpPr>
          <p:spPr>
            <a:xfrm flipH="1">
              <a:off x="10050447" y="6414247"/>
              <a:ext cx="59635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5" name="Rectángulo 24">
              <a:extLst>
                <a:ext uri="{FF2B5EF4-FFF2-40B4-BE49-F238E27FC236}">
                  <a16:creationId xmlns:a16="http://schemas.microsoft.com/office/drawing/2014/main" id="{DB8FFCED-8F69-26B3-891D-4FC820F881CA}"/>
                </a:ext>
              </a:extLst>
            </p:cNvPr>
            <p:cNvSpPr/>
            <p:nvPr userDrawn="1"/>
          </p:nvSpPr>
          <p:spPr>
            <a:xfrm flipH="1">
              <a:off x="10226701" y="6414247"/>
              <a:ext cx="59635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6" name="Rectángulo 25">
              <a:extLst>
                <a:ext uri="{FF2B5EF4-FFF2-40B4-BE49-F238E27FC236}">
                  <a16:creationId xmlns:a16="http://schemas.microsoft.com/office/drawing/2014/main" id="{EA32DF48-EB7F-6D93-0C0E-2CE8A5231C22}"/>
                </a:ext>
              </a:extLst>
            </p:cNvPr>
            <p:cNvSpPr/>
            <p:nvPr userDrawn="1"/>
          </p:nvSpPr>
          <p:spPr>
            <a:xfrm flipH="1">
              <a:off x="10402954" y="6414247"/>
              <a:ext cx="68913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7" name="Rectángulo 26">
              <a:extLst>
                <a:ext uri="{FF2B5EF4-FFF2-40B4-BE49-F238E27FC236}">
                  <a16:creationId xmlns:a16="http://schemas.microsoft.com/office/drawing/2014/main" id="{98AA0BAD-2FED-B358-AE93-A96452DA2828}"/>
                </a:ext>
              </a:extLst>
            </p:cNvPr>
            <p:cNvSpPr/>
            <p:nvPr userDrawn="1"/>
          </p:nvSpPr>
          <p:spPr>
            <a:xfrm flipH="1">
              <a:off x="10567280" y="6414247"/>
              <a:ext cx="87467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8" name="Rectángulo 27">
              <a:extLst>
                <a:ext uri="{FF2B5EF4-FFF2-40B4-BE49-F238E27FC236}">
                  <a16:creationId xmlns:a16="http://schemas.microsoft.com/office/drawing/2014/main" id="{02A74291-083B-B80F-76F7-66E76557796A}"/>
                </a:ext>
              </a:extLst>
            </p:cNvPr>
            <p:cNvSpPr/>
            <p:nvPr userDrawn="1"/>
          </p:nvSpPr>
          <p:spPr>
            <a:xfrm flipH="1">
              <a:off x="10748831" y="6414247"/>
              <a:ext cx="87467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9" name="Rectángulo 28">
              <a:extLst>
                <a:ext uri="{FF2B5EF4-FFF2-40B4-BE49-F238E27FC236}">
                  <a16:creationId xmlns:a16="http://schemas.microsoft.com/office/drawing/2014/main" id="{C9C53CDF-817C-7319-6540-5450256A7A7D}"/>
                </a:ext>
              </a:extLst>
            </p:cNvPr>
            <p:cNvSpPr/>
            <p:nvPr userDrawn="1"/>
          </p:nvSpPr>
          <p:spPr>
            <a:xfrm flipH="1">
              <a:off x="10923759" y="6414247"/>
              <a:ext cx="96748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30" name="Rectángulo 29">
              <a:extLst>
                <a:ext uri="{FF2B5EF4-FFF2-40B4-BE49-F238E27FC236}">
                  <a16:creationId xmlns:a16="http://schemas.microsoft.com/office/drawing/2014/main" id="{901E8CF6-9677-B7EB-D0CF-E58670156651}"/>
                </a:ext>
              </a:extLst>
            </p:cNvPr>
            <p:cNvSpPr/>
            <p:nvPr userDrawn="1"/>
          </p:nvSpPr>
          <p:spPr>
            <a:xfrm flipH="1">
              <a:off x="11091723" y="6414247"/>
              <a:ext cx="103714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31" name="Rectángulo 30">
              <a:extLst>
                <a:ext uri="{FF2B5EF4-FFF2-40B4-BE49-F238E27FC236}">
                  <a16:creationId xmlns:a16="http://schemas.microsoft.com/office/drawing/2014/main" id="{6629851F-2F73-36FE-2DB6-B8496BA14BA6}"/>
                </a:ext>
              </a:extLst>
            </p:cNvPr>
            <p:cNvSpPr/>
            <p:nvPr userDrawn="1"/>
          </p:nvSpPr>
          <p:spPr>
            <a:xfrm flipH="1">
              <a:off x="11266653" y="6414247"/>
              <a:ext cx="111664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32" name="Rectángulo 31">
              <a:extLst>
                <a:ext uri="{FF2B5EF4-FFF2-40B4-BE49-F238E27FC236}">
                  <a16:creationId xmlns:a16="http://schemas.microsoft.com/office/drawing/2014/main" id="{EF7159FA-A4A0-B900-BAC1-118FFD956ECA}"/>
                </a:ext>
              </a:extLst>
            </p:cNvPr>
            <p:cNvSpPr/>
            <p:nvPr userDrawn="1"/>
          </p:nvSpPr>
          <p:spPr>
            <a:xfrm flipH="1">
              <a:off x="11441593" y="6414247"/>
              <a:ext cx="119603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33" name="Rectángulo 32">
              <a:extLst>
                <a:ext uri="{FF2B5EF4-FFF2-40B4-BE49-F238E27FC236}">
                  <a16:creationId xmlns:a16="http://schemas.microsoft.com/office/drawing/2014/main" id="{183C29BD-9145-FDD0-29F7-95403C6F9BBE}"/>
                </a:ext>
              </a:extLst>
            </p:cNvPr>
            <p:cNvSpPr/>
            <p:nvPr userDrawn="1"/>
          </p:nvSpPr>
          <p:spPr>
            <a:xfrm flipH="1">
              <a:off x="11616855" y="6414247"/>
              <a:ext cx="12721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34" name="Rectángulo 33">
              <a:extLst>
                <a:ext uri="{FF2B5EF4-FFF2-40B4-BE49-F238E27FC236}">
                  <a16:creationId xmlns:a16="http://schemas.microsoft.com/office/drawing/2014/main" id="{D7D615E7-49DD-2424-6784-40E0BFFA30F5}"/>
                </a:ext>
              </a:extLst>
            </p:cNvPr>
            <p:cNvSpPr/>
            <p:nvPr userDrawn="1"/>
          </p:nvSpPr>
          <p:spPr>
            <a:xfrm flipH="1">
              <a:off x="11791784" y="6414247"/>
              <a:ext cx="130200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35" name="Rectángulo 34">
              <a:extLst>
                <a:ext uri="{FF2B5EF4-FFF2-40B4-BE49-F238E27FC236}">
                  <a16:creationId xmlns:a16="http://schemas.microsoft.com/office/drawing/2014/main" id="{5224C9B4-00D7-0D34-A96C-B039D63B9662}"/>
                </a:ext>
              </a:extLst>
            </p:cNvPr>
            <p:cNvSpPr/>
            <p:nvPr userDrawn="1"/>
          </p:nvSpPr>
          <p:spPr>
            <a:xfrm flipH="1">
              <a:off x="11962905" y="6414247"/>
              <a:ext cx="13897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</p:spTree>
    <p:extLst>
      <p:ext uri="{BB962C8B-B14F-4D97-AF65-F5344CB8AC3E}">
        <p14:creationId xmlns:p14="http://schemas.microsoft.com/office/powerpoint/2010/main" val="16172711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ntent 1">
  <p:cSld name="One Content 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60;p14">
            <a:extLst>
              <a:ext uri="{FF2B5EF4-FFF2-40B4-BE49-F238E27FC236}">
                <a16:creationId xmlns:a16="http://schemas.microsoft.com/office/drawing/2014/main" id="{6928EDFE-1D44-493D-82C8-E1F357C2FC14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-2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609600" y="1304621"/>
            <a:ext cx="11314128" cy="7063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  <a:defRPr sz="3733" b="0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609600" y="2147454"/>
            <a:ext cx="10972800" cy="3978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/>
            </a:lvl1pPr>
            <a:lvl2pPr marL="914400" lvl="1" indent="-33528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680"/>
              <a:buChar char="o"/>
              <a:defRPr/>
            </a:lvl2pPr>
            <a:lvl3pPr marL="1371600" lvl="2" indent="-355600" algn="l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  <a:defRPr/>
            </a:lvl3pPr>
            <a:lvl4pPr marL="1828800" lvl="3" indent="-330200" algn="l">
              <a:lnSpc>
                <a:spcPct val="90000"/>
              </a:lnSpc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/>
            </a:lvl4pPr>
            <a:lvl5pPr marL="2286000" lvl="4" indent="-330200" algn="l">
              <a:lnSpc>
                <a:spcPct val="90000"/>
              </a:lnSpc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/>
            </a:lvl5pPr>
            <a:lvl6pPr marL="2743200" lvl="5" indent="-3429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67" b="0"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sz="1467" b="0"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200" b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200" b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200" b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200" b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200" b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200" b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200" b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200" b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11" name="Google Shape;61;p14">
            <a:extLst>
              <a:ext uri="{FF2B5EF4-FFF2-40B4-BE49-F238E27FC236}">
                <a16:creationId xmlns:a16="http://schemas.microsoft.com/office/drawing/2014/main" id="{51678D1D-FE55-41CF-BC63-87309A7A30AF}"/>
              </a:ext>
            </a:extLst>
          </p:cNvPr>
          <p:cNvSpPr txBox="1"/>
          <p:nvPr userDrawn="1"/>
        </p:nvSpPr>
        <p:spPr>
          <a:xfrm>
            <a:off x="10165200" y="414521"/>
            <a:ext cx="1188600" cy="2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300" b="0" i="0" u="none" strike="noStrike" cap="none" dirty="0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Ingeniería de Sistemas</a:t>
            </a:r>
            <a:endParaRPr sz="1300" dirty="0">
              <a:solidFill>
                <a:srgbClr val="1C4587"/>
              </a:solidFill>
            </a:endParaRPr>
          </a:p>
        </p:txBody>
      </p:sp>
      <p:sp>
        <p:nvSpPr>
          <p:cNvPr id="12" name="Google Shape;62;p14">
            <a:extLst>
              <a:ext uri="{FF2B5EF4-FFF2-40B4-BE49-F238E27FC236}">
                <a16:creationId xmlns:a16="http://schemas.microsoft.com/office/drawing/2014/main" id="{F756ED5E-40A7-44E3-BFCA-E2085774FEBB}"/>
              </a:ext>
            </a:extLst>
          </p:cNvPr>
          <p:cNvSpPr txBox="1"/>
          <p:nvPr userDrawn="1"/>
        </p:nvSpPr>
        <p:spPr>
          <a:xfrm>
            <a:off x="7506950" y="441521"/>
            <a:ext cx="2137500" cy="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_tradnl" sz="1300" dirty="0">
                <a:solidFill>
                  <a:srgbClr val="1C4587"/>
                </a:solidFill>
              </a:rPr>
              <a:t>Pregrado</a:t>
            </a:r>
            <a:endParaRPr sz="1300" b="0" i="0" u="none" strike="noStrike" cap="none" dirty="0">
              <a:solidFill>
                <a:srgbClr val="1C4587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28937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n 12">
            <a:extLst>
              <a:ext uri="{FF2B5EF4-FFF2-40B4-BE49-F238E27FC236}">
                <a16:creationId xmlns:a16="http://schemas.microsoft.com/office/drawing/2014/main" id="{B4281B43-CCCD-24DB-6926-6DBE79E78D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248"/>
          <a:stretch/>
        </p:blipFill>
        <p:spPr>
          <a:xfrm>
            <a:off x="20095" y="-140677"/>
            <a:ext cx="12192000" cy="3720932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1FD7C5CF-DB38-CD89-C84D-7D46B6EEDF08}"/>
              </a:ext>
            </a:extLst>
          </p:cNvPr>
          <p:cNvSpPr/>
          <p:nvPr userDrawn="1"/>
        </p:nvSpPr>
        <p:spPr>
          <a:xfrm>
            <a:off x="301451" y="3429000"/>
            <a:ext cx="11910644" cy="348659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7F7FA98-38BF-B7CB-3CB7-83C408C358F3}"/>
              </a:ext>
            </a:extLst>
          </p:cNvPr>
          <p:cNvSpPr/>
          <p:nvPr userDrawn="1"/>
        </p:nvSpPr>
        <p:spPr>
          <a:xfrm>
            <a:off x="0" y="-140679"/>
            <a:ext cx="301451" cy="356968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EAFD63A2-43AB-A7C5-CEE8-DEED2BA91FE4}"/>
              </a:ext>
            </a:extLst>
          </p:cNvPr>
          <p:cNvSpPr/>
          <p:nvPr userDrawn="1"/>
        </p:nvSpPr>
        <p:spPr>
          <a:xfrm>
            <a:off x="-1" y="3428998"/>
            <a:ext cx="301451" cy="34865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32720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6C4C530B-2446-18A1-9EDF-EAE9500A24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03" r="34413"/>
          <a:stretch/>
        </p:blipFill>
        <p:spPr>
          <a:xfrm>
            <a:off x="-106326" y="-63967"/>
            <a:ext cx="2596688" cy="6987682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75AC794A-8BA9-122F-12FD-94456B2FD92C}"/>
              </a:ext>
            </a:extLst>
          </p:cNvPr>
          <p:cNvSpPr/>
          <p:nvPr userDrawn="1"/>
        </p:nvSpPr>
        <p:spPr>
          <a:xfrm>
            <a:off x="3446585" y="-63965"/>
            <a:ext cx="8765510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BEFD0E8-EAE2-343B-E461-9671E60B6338}"/>
              </a:ext>
            </a:extLst>
          </p:cNvPr>
          <p:cNvSpPr/>
          <p:nvPr userDrawn="1"/>
        </p:nvSpPr>
        <p:spPr>
          <a:xfrm>
            <a:off x="2346834" y="-63966"/>
            <a:ext cx="1099751" cy="6985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F1F3EE2-6559-A2C3-0F62-C0F617AC2C0D}"/>
              </a:ext>
            </a:extLst>
          </p:cNvPr>
          <p:cNvSpPr txBox="1"/>
          <p:nvPr userDrawn="1"/>
        </p:nvSpPr>
        <p:spPr>
          <a:xfrm rot="16200000">
            <a:off x="243230" y="2737461"/>
            <a:ext cx="58177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80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Contenido</a:t>
            </a:r>
          </a:p>
        </p:txBody>
      </p:sp>
    </p:spTree>
    <p:extLst>
      <p:ext uri="{BB962C8B-B14F-4D97-AF65-F5344CB8AC3E}">
        <p14:creationId xmlns:p14="http://schemas.microsoft.com/office/powerpoint/2010/main" val="3813905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F36C05C2-2CB9-C315-AC0B-A71124767EF6}"/>
              </a:ext>
            </a:extLst>
          </p:cNvPr>
          <p:cNvSpPr/>
          <p:nvPr userDrawn="1"/>
        </p:nvSpPr>
        <p:spPr>
          <a:xfrm>
            <a:off x="-114299" y="-63965"/>
            <a:ext cx="9753600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rgbClr val="F0586D"/>
              </a:solidFill>
            </a:endParaRPr>
          </a:p>
          <a:p>
            <a:pPr algn="ctr"/>
            <a:endParaRPr lang="es-PE" dirty="0">
              <a:solidFill>
                <a:srgbClr val="F0586D"/>
              </a:solidFill>
            </a:endParaRPr>
          </a:p>
        </p:txBody>
      </p:sp>
      <p:grpSp>
        <p:nvGrpSpPr>
          <p:cNvPr id="16" name="Grupo 15">
            <a:extLst>
              <a:ext uri="{FF2B5EF4-FFF2-40B4-BE49-F238E27FC236}">
                <a16:creationId xmlns:a16="http://schemas.microsoft.com/office/drawing/2014/main" id="{9D701E33-9700-9FC6-1198-5C35258EB0D2}"/>
              </a:ext>
            </a:extLst>
          </p:cNvPr>
          <p:cNvGrpSpPr/>
          <p:nvPr userDrawn="1"/>
        </p:nvGrpSpPr>
        <p:grpSpPr>
          <a:xfrm>
            <a:off x="3886200" y="1583411"/>
            <a:ext cx="7535825" cy="4199859"/>
            <a:chOff x="3543300" y="1828800"/>
            <a:chExt cx="7535825" cy="4199859"/>
          </a:xfrm>
        </p:grpSpPr>
        <p:sp>
          <p:nvSpPr>
            <p:cNvPr id="7" name="Rectángulo redondeado 6">
              <a:extLst>
                <a:ext uri="{FF2B5EF4-FFF2-40B4-BE49-F238E27FC236}">
                  <a16:creationId xmlns:a16="http://schemas.microsoft.com/office/drawing/2014/main" id="{7E3A5604-10E3-2C1E-BBAC-AE34F4062D2F}"/>
                </a:ext>
              </a:extLst>
            </p:cNvPr>
            <p:cNvSpPr/>
            <p:nvPr userDrawn="1"/>
          </p:nvSpPr>
          <p:spPr>
            <a:xfrm>
              <a:off x="3543300" y="1828800"/>
              <a:ext cx="7535825" cy="4199859"/>
            </a:xfrm>
            <a:prstGeom prst="roundRect">
              <a:avLst>
                <a:gd name="adj" fmla="val 6731"/>
              </a:avLst>
            </a:prstGeom>
            <a:solidFill>
              <a:srgbClr val="4156A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4DB9FD65-3500-E033-C5CE-D56F9D40FE3B}"/>
                </a:ext>
              </a:extLst>
            </p:cNvPr>
            <p:cNvSpPr/>
            <p:nvPr userDrawn="1"/>
          </p:nvSpPr>
          <p:spPr>
            <a:xfrm>
              <a:off x="4098851" y="2163722"/>
              <a:ext cx="6023344" cy="355659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8" name="Rectángulo redondeado 7">
              <a:extLst>
                <a:ext uri="{FF2B5EF4-FFF2-40B4-BE49-F238E27FC236}">
                  <a16:creationId xmlns:a16="http://schemas.microsoft.com/office/drawing/2014/main" id="{4F7ED973-06CF-C958-C9C9-C8ED8BEC2A7A}"/>
                </a:ext>
              </a:extLst>
            </p:cNvPr>
            <p:cNvSpPr/>
            <p:nvPr userDrawn="1"/>
          </p:nvSpPr>
          <p:spPr>
            <a:xfrm>
              <a:off x="10560571" y="3357797"/>
              <a:ext cx="150249" cy="1123821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E36F2BAD-90F7-58B5-C28C-AD8058F00783}"/>
              </a:ext>
            </a:extLst>
          </p:cNvPr>
          <p:cNvGrpSpPr/>
          <p:nvPr userDrawn="1"/>
        </p:nvGrpSpPr>
        <p:grpSpPr>
          <a:xfrm>
            <a:off x="98453" y="4987636"/>
            <a:ext cx="552531" cy="1934329"/>
            <a:chOff x="98453" y="4987637"/>
            <a:chExt cx="552531" cy="1879630"/>
          </a:xfrm>
          <a:solidFill>
            <a:schemeClr val="bg1"/>
          </a:solidFill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CCBD4240-2C70-D88D-DD7C-5E7A856EB176}"/>
                </a:ext>
              </a:extLst>
            </p:cNvPr>
            <p:cNvSpPr/>
            <p:nvPr userDrawn="1"/>
          </p:nvSpPr>
          <p:spPr>
            <a:xfrm flipH="1">
              <a:off x="605265" y="4987637"/>
              <a:ext cx="45719" cy="18796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1" name="Rectángulo 10">
              <a:extLst>
                <a:ext uri="{FF2B5EF4-FFF2-40B4-BE49-F238E27FC236}">
                  <a16:creationId xmlns:a16="http://schemas.microsoft.com/office/drawing/2014/main" id="{6144F95A-84F5-6650-8BEC-A1935C912258}"/>
                </a:ext>
              </a:extLst>
            </p:cNvPr>
            <p:cNvSpPr/>
            <p:nvPr userDrawn="1"/>
          </p:nvSpPr>
          <p:spPr>
            <a:xfrm flipH="1">
              <a:off x="483027" y="4987637"/>
              <a:ext cx="45719" cy="18796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42EB86E2-7690-68B0-85B2-BE29E6234C0F}"/>
                </a:ext>
              </a:extLst>
            </p:cNvPr>
            <p:cNvSpPr/>
            <p:nvPr userDrawn="1"/>
          </p:nvSpPr>
          <p:spPr>
            <a:xfrm flipH="1">
              <a:off x="347969" y="4987637"/>
              <a:ext cx="45719" cy="18796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id="{7A06B535-0A7C-35D5-9252-9540D873AA2E}"/>
                </a:ext>
              </a:extLst>
            </p:cNvPr>
            <p:cNvSpPr/>
            <p:nvPr userDrawn="1"/>
          </p:nvSpPr>
          <p:spPr>
            <a:xfrm flipH="1">
              <a:off x="224933" y="4987637"/>
              <a:ext cx="50612" cy="18796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FE15B268-F441-F1B2-D389-59086E141132}"/>
                </a:ext>
              </a:extLst>
            </p:cNvPr>
            <p:cNvSpPr/>
            <p:nvPr userDrawn="1"/>
          </p:nvSpPr>
          <p:spPr>
            <a:xfrm flipH="1">
              <a:off x="98453" y="4987637"/>
              <a:ext cx="50612" cy="187963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</p:spTree>
    <p:extLst>
      <p:ext uri="{BB962C8B-B14F-4D97-AF65-F5344CB8AC3E}">
        <p14:creationId xmlns:p14="http://schemas.microsoft.com/office/powerpoint/2010/main" val="2413705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9E84804F-A8B2-4214-280F-1D1939EBC696}"/>
              </a:ext>
            </a:extLst>
          </p:cNvPr>
          <p:cNvSpPr/>
          <p:nvPr userDrawn="1"/>
        </p:nvSpPr>
        <p:spPr>
          <a:xfrm>
            <a:off x="-114299" y="-63965"/>
            <a:ext cx="8381999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chemeClr val="bg1"/>
              </a:solidFill>
            </a:endParaRPr>
          </a:p>
          <a:p>
            <a:pPr algn="ctr"/>
            <a:endParaRPr lang="es-PE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C2FED8B-0C0A-FD95-75C5-85B0145273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55" r="16480"/>
          <a:stretch/>
        </p:blipFill>
        <p:spPr>
          <a:xfrm>
            <a:off x="7772405" y="-63965"/>
            <a:ext cx="4548187" cy="6989695"/>
          </a:xfrm>
          <a:prstGeom prst="rect">
            <a:avLst/>
          </a:prstGeom>
        </p:spPr>
      </p:pic>
      <p:grpSp>
        <p:nvGrpSpPr>
          <p:cNvPr id="27" name="Grupo 26">
            <a:extLst>
              <a:ext uri="{FF2B5EF4-FFF2-40B4-BE49-F238E27FC236}">
                <a16:creationId xmlns:a16="http://schemas.microsoft.com/office/drawing/2014/main" id="{15AAEB80-AF4D-5241-9331-4E16D3F34AC9}"/>
              </a:ext>
            </a:extLst>
          </p:cNvPr>
          <p:cNvGrpSpPr/>
          <p:nvPr userDrawn="1"/>
        </p:nvGrpSpPr>
        <p:grpSpPr>
          <a:xfrm>
            <a:off x="9705226" y="6414247"/>
            <a:ext cx="2396658" cy="575448"/>
            <a:chOff x="9705226" y="6414247"/>
            <a:chExt cx="2396658" cy="507718"/>
          </a:xfrm>
          <a:solidFill>
            <a:schemeClr val="bg1"/>
          </a:solidFill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DCACB173-D163-7503-1753-2426D987FA3D}"/>
                </a:ext>
              </a:extLst>
            </p:cNvPr>
            <p:cNvSpPr/>
            <p:nvPr userDrawn="1"/>
          </p:nvSpPr>
          <p:spPr>
            <a:xfrm flipH="1">
              <a:off x="9705226" y="6414247"/>
              <a:ext cx="4571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9330D6EF-611C-61C0-C748-C8E1CD5D1FAD}"/>
                </a:ext>
              </a:extLst>
            </p:cNvPr>
            <p:cNvSpPr/>
            <p:nvPr userDrawn="1"/>
          </p:nvSpPr>
          <p:spPr>
            <a:xfrm flipH="1">
              <a:off x="9869551" y="6414247"/>
              <a:ext cx="57651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id="{4952BDEF-5F35-28B8-1B65-236FB7901B1E}"/>
                </a:ext>
              </a:extLst>
            </p:cNvPr>
            <p:cNvSpPr/>
            <p:nvPr userDrawn="1"/>
          </p:nvSpPr>
          <p:spPr>
            <a:xfrm flipH="1">
              <a:off x="10050447" y="6414247"/>
              <a:ext cx="59635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099AF0CF-25D6-6A9B-45EA-22CE996736F4}"/>
                </a:ext>
              </a:extLst>
            </p:cNvPr>
            <p:cNvSpPr/>
            <p:nvPr userDrawn="1"/>
          </p:nvSpPr>
          <p:spPr>
            <a:xfrm flipH="1">
              <a:off x="10226701" y="6414247"/>
              <a:ext cx="59635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DDF27563-1D41-8190-BADF-E0AB51AE1834}"/>
                </a:ext>
              </a:extLst>
            </p:cNvPr>
            <p:cNvSpPr/>
            <p:nvPr userDrawn="1"/>
          </p:nvSpPr>
          <p:spPr>
            <a:xfrm flipH="1">
              <a:off x="10402954" y="6414247"/>
              <a:ext cx="68913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3E9C0E89-5943-771B-203A-0E84ADE93494}"/>
                </a:ext>
              </a:extLst>
            </p:cNvPr>
            <p:cNvSpPr/>
            <p:nvPr userDrawn="1"/>
          </p:nvSpPr>
          <p:spPr>
            <a:xfrm flipH="1">
              <a:off x="10567280" y="6414247"/>
              <a:ext cx="87467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035F6823-B55A-EB14-C7CD-893B4E71F569}"/>
                </a:ext>
              </a:extLst>
            </p:cNvPr>
            <p:cNvSpPr/>
            <p:nvPr userDrawn="1"/>
          </p:nvSpPr>
          <p:spPr>
            <a:xfrm flipH="1">
              <a:off x="10748831" y="6414247"/>
              <a:ext cx="87467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0" name="Rectángulo 19">
              <a:extLst>
                <a:ext uri="{FF2B5EF4-FFF2-40B4-BE49-F238E27FC236}">
                  <a16:creationId xmlns:a16="http://schemas.microsoft.com/office/drawing/2014/main" id="{0FFFD08D-431E-6CEC-9454-5D878934918A}"/>
                </a:ext>
              </a:extLst>
            </p:cNvPr>
            <p:cNvSpPr/>
            <p:nvPr userDrawn="1"/>
          </p:nvSpPr>
          <p:spPr>
            <a:xfrm flipH="1">
              <a:off x="10923759" y="6414247"/>
              <a:ext cx="96748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1" name="Rectángulo 20">
              <a:extLst>
                <a:ext uri="{FF2B5EF4-FFF2-40B4-BE49-F238E27FC236}">
                  <a16:creationId xmlns:a16="http://schemas.microsoft.com/office/drawing/2014/main" id="{73F34685-B1A8-100F-8299-BC44C270ECE5}"/>
                </a:ext>
              </a:extLst>
            </p:cNvPr>
            <p:cNvSpPr/>
            <p:nvPr userDrawn="1"/>
          </p:nvSpPr>
          <p:spPr>
            <a:xfrm flipH="1">
              <a:off x="11091723" y="6414247"/>
              <a:ext cx="103714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2" name="Rectángulo 21">
              <a:extLst>
                <a:ext uri="{FF2B5EF4-FFF2-40B4-BE49-F238E27FC236}">
                  <a16:creationId xmlns:a16="http://schemas.microsoft.com/office/drawing/2014/main" id="{63E3941C-88B7-3EA0-090A-55E9F694856D}"/>
                </a:ext>
              </a:extLst>
            </p:cNvPr>
            <p:cNvSpPr/>
            <p:nvPr userDrawn="1"/>
          </p:nvSpPr>
          <p:spPr>
            <a:xfrm flipH="1">
              <a:off x="11266653" y="6414247"/>
              <a:ext cx="111664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4490DD13-8CBA-8848-5090-7A49D03E0FB7}"/>
                </a:ext>
              </a:extLst>
            </p:cNvPr>
            <p:cNvSpPr/>
            <p:nvPr userDrawn="1"/>
          </p:nvSpPr>
          <p:spPr>
            <a:xfrm flipH="1">
              <a:off x="11441593" y="6414247"/>
              <a:ext cx="119603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4" name="Rectángulo 23">
              <a:extLst>
                <a:ext uri="{FF2B5EF4-FFF2-40B4-BE49-F238E27FC236}">
                  <a16:creationId xmlns:a16="http://schemas.microsoft.com/office/drawing/2014/main" id="{63D9B08C-B991-285F-BD69-14A966AB051D}"/>
                </a:ext>
              </a:extLst>
            </p:cNvPr>
            <p:cNvSpPr/>
            <p:nvPr userDrawn="1"/>
          </p:nvSpPr>
          <p:spPr>
            <a:xfrm flipH="1">
              <a:off x="11616855" y="6414247"/>
              <a:ext cx="12721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5" name="Rectángulo 24">
              <a:extLst>
                <a:ext uri="{FF2B5EF4-FFF2-40B4-BE49-F238E27FC236}">
                  <a16:creationId xmlns:a16="http://schemas.microsoft.com/office/drawing/2014/main" id="{DA5442D4-3A9B-4628-9D81-38E7F6E573A2}"/>
                </a:ext>
              </a:extLst>
            </p:cNvPr>
            <p:cNvSpPr/>
            <p:nvPr userDrawn="1"/>
          </p:nvSpPr>
          <p:spPr>
            <a:xfrm flipH="1">
              <a:off x="11791784" y="6414247"/>
              <a:ext cx="130200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26" name="Rectángulo 25">
              <a:extLst>
                <a:ext uri="{FF2B5EF4-FFF2-40B4-BE49-F238E27FC236}">
                  <a16:creationId xmlns:a16="http://schemas.microsoft.com/office/drawing/2014/main" id="{677C1DCF-9201-F4D5-0409-65AC92EDD198}"/>
                </a:ext>
              </a:extLst>
            </p:cNvPr>
            <p:cNvSpPr/>
            <p:nvPr userDrawn="1"/>
          </p:nvSpPr>
          <p:spPr>
            <a:xfrm flipH="1">
              <a:off x="11962905" y="6414247"/>
              <a:ext cx="13897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</p:spTree>
    <p:extLst>
      <p:ext uri="{BB962C8B-B14F-4D97-AF65-F5344CB8AC3E}">
        <p14:creationId xmlns:p14="http://schemas.microsoft.com/office/powerpoint/2010/main" val="336029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0A4BEA0-4FB0-B191-3C7A-A5541981DF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87" r="3463"/>
          <a:stretch/>
        </p:blipFill>
        <p:spPr>
          <a:xfrm flipH="1">
            <a:off x="-157164" y="-86577"/>
            <a:ext cx="10477001" cy="7044589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3695B068-C99A-1782-18A6-4F0893FDAB46}"/>
              </a:ext>
            </a:extLst>
          </p:cNvPr>
          <p:cNvSpPr/>
          <p:nvPr userDrawn="1"/>
        </p:nvSpPr>
        <p:spPr>
          <a:xfrm flipH="1">
            <a:off x="8372474" y="-63965"/>
            <a:ext cx="3114675" cy="635046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A981CAC-4B06-F461-0F5C-A7FD2C624F69}"/>
              </a:ext>
            </a:extLst>
          </p:cNvPr>
          <p:cNvSpPr txBox="1"/>
          <p:nvPr userDrawn="1"/>
        </p:nvSpPr>
        <p:spPr>
          <a:xfrm rot="16200000">
            <a:off x="8623671" y="2349534"/>
            <a:ext cx="50897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8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Tema</a:t>
            </a:r>
          </a:p>
        </p:txBody>
      </p:sp>
    </p:spTree>
    <p:extLst>
      <p:ext uri="{BB962C8B-B14F-4D97-AF65-F5344CB8AC3E}">
        <p14:creationId xmlns:p14="http://schemas.microsoft.com/office/powerpoint/2010/main" val="3137793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605BCFDC-AEB7-D4E2-B252-D7A437D41EB1}"/>
              </a:ext>
            </a:extLst>
          </p:cNvPr>
          <p:cNvSpPr/>
          <p:nvPr userDrawn="1"/>
        </p:nvSpPr>
        <p:spPr>
          <a:xfrm>
            <a:off x="11996163" y="-63965"/>
            <a:ext cx="224413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E7FD9F81-72D2-CCAC-47EA-D4EB933BCFE5}"/>
              </a:ext>
            </a:extLst>
          </p:cNvPr>
          <p:cNvSpPr/>
          <p:nvPr userDrawn="1"/>
        </p:nvSpPr>
        <p:spPr>
          <a:xfrm>
            <a:off x="-28576" y="-63965"/>
            <a:ext cx="622998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B2A38778-0D78-5BC3-2040-8A4D472A7362}"/>
              </a:ext>
            </a:extLst>
          </p:cNvPr>
          <p:cNvSpPr/>
          <p:nvPr userDrawn="1"/>
        </p:nvSpPr>
        <p:spPr>
          <a:xfrm>
            <a:off x="594422" y="-63965"/>
            <a:ext cx="90435" cy="6985931"/>
          </a:xfrm>
          <a:prstGeom prst="rect">
            <a:avLst/>
          </a:prstGeom>
          <a:solidFill>
            <a:srgbClr val="909FD4"/>
          </a:solidFill>
          <a:ln>
            <a:solidFill>
              <a:srgbClr val="909FD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952870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n 21">
            <a:extLst>
              <a:ext uri="{FF2B5EF4-FFF2-40B4-BE49-F238E27FC236}">
                <a16:creationId xmlns:a16="http://schemas.microsoft.com/office/drawing/2014/main" id="{CEE21166-4746-C4EF-ED86-6D6A2033F01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4" t="14832" b="10998"/>
          <a:stretch/>
        </p:blipFill>
        <p:spPr>
          <a:xfrm>
            <a:off x="-100013" y="-63965"/>
            <a:ext cx="6396042" cy="6985931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206E95BF-93DC-3EF1-1B9C-7EEA29B44D85}"/>
              </a:ext>
            </a:extLst>
          </p:cNvPr>
          <p:cNvSpPr/>
          <p:nvPr userDrawn="1"/>
        </p:nvSpPr>
        <p:spPr>
          <a:xfrm>
            <a:off x="6096000" y="-63965"/>
            <a:ext cx="6148762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1BEF9533-0CAD-29B2-52BC-CC538FE12649}"/>
              </a:ext>
            </a:extLst>
          </p:cNvPr>
          <p:cNvGrpSpPr/>
          <p:nvPr userDrawn="1"/>
        </p:nvGrpSpPr>
        <p:grpSpPr>
          <a:xfrm>
            <a:off x="9848104" y="-63965"/>
            <a:ext cx="2396658" cy="764053"/>
            <a:chOff x="9705226" y="6414247"/>
            <a:chExt cx="2396658" cy="507718"/>
          </a:xfrm>
          <a:solidFill>
            <a:schemeClr val="bg1"/>
          </a:solidFill>
        </p:grpSpPr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16A9D1AF-19F0-DD5D-5DA5-385419377F01}"/>
                </a:ext>
              </a:extLst>
            </p:cNvPr>
            <p:cNvSpPr/>
            <p:nvPr userDrawn="1"/>
          </p:nvSpPr>
          <p:spPr>
            <a:xfrm flipH="1">
              <a:off x="9705226" y="6414247"/>
              <a:ext cx="4571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E6AA1754-C133-2B92-4C7F-4AB106224244}"/>
                </a:ext>
              </a:extLst>
            </p:cNvPr>
            <p:cNvSpPr/>
            <p:nvPr userDrawn="1"/>
          </p:nvSpPr>
          <p:spPr>
            <a:xfrm flipH="1">
              <a:off x="9869551" y="6414247"/>
              <a:ext cx="57651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D925055F-B220-8D44-0379-7B19DFB8AC5B}"/>
                </a:ext>
              </a:extLst>
            </p:cNvPr>
            <p:cNvSpPr/>
            <p:nvPr userDrawn="1"/>
          </p:nvSpPr>
          <p:spPr>
            <a:xfrm flipH="1">
              <a:off x="10050447" y="6414247"/>
              <a:ext cx="59635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7" name="Rectángulo 6">
              <a:extLst>
                <a:ext uri="{FF2B5EF4-FFF2-40B4-BE49-F238E27FC236}">
                  <a16:creationId xmlns:a16="http://schemas.microsoft.com/office/drawing/2014/main" id="{DD6358A4-CA38-C986-AF84-2092C6B1E9ED}"/>
                </a:ext>
              </a:extLst>
            </p:cNvPr>
            <p:cNvSpPr/>
            <p:nvPr userDrawn="1"/>
          </p:nvSpPr>
          <p:spPr>
            <a:xfrm flipH="1">
              <a:off x="10226701" y="6414247"/>
              <a:ext cx="59635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D0862FCB-AFEF-4D63-172C-FEB8AC2E9A68}"/>
                </a:ext>
              </a:extLst>
            </p:cNvPr>
            <p:cNvSpPr/>
            <p:nvPr userDrawn="1"/>
          </p:nvSpPr>
          <p:spPr>
            <a:xfrm flipH="1">
              <a:off x="10402954" y="6414247"/>
              <a:ext cx="68913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9" name="Rectángulo 8">
              <a:extLst>
                <a:ext uri="{FF2B5EF4-FFF2-40B4-BE49-F238E27FC236}">
                  <a16:creationId xmlns:a16="http://schemas.microsoft.com/office/drawing/2014/main" id="{33842C74-310C-BF6A-D73F-95A948338A3C}"/>
                </a:ext>
              </a:extLst>
            </p:cNvPr>
            <p:cNvSpPr/>
            <p:nvPr userDrawn="1"/>
          </p:nvSpPr>
          <p:spPr>
            <a:xfrm flipH="1">
              <a:off x="10567280" y="6414247"/>
              <a:ext cx="87467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E861D8D0-3230-9AC8-6358-975B3E8E8294}"/>
                </a:ext>
              </a:extLst>
            </p:cNvPr>
            <p:cNvSpPr/>
            <p:nvPr userDrawn="1"/>
          </p:nvSpPr>
          <p:spPr>
            <a:xfrm flipH="1">
              <a:off x="10748831" y="6414247"/>
              <a:ext cx="87467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2" name="Rectángulo 11">
              <a:extLst>
                <a:ext uri="{FF2B5EF4-FFF2-40B4-BE49-F238E27FC236}">
                  <a16:creationId xmlns:a16="http://schemas.microsoft.com/office/drawing/2014/main" id="{A492F803-422C-129E-E992-B612C25DFE7D}"/>
                </a:ext>
              </a:extLst>
            </p:cNvPr>
            <p:cNvSpPr/>
            <p:nvPr userDrawn="1"/>
          </p:nvSpPr>
          <p:spPr>
            <a:xfrm flipH="1">
              <a:off x="10923759" y="6414247"/>
              <a:ext cx="96748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3" name="Rectángulo 12">
              <a:extLst>
                <a:ext uri="{FF2B5EF4-FFF2-40B4-BE49-F238E27FC236}">
                  <a16:creationId xmlns:a16="http://schemas.microsoft.com/office/drawing/2014/main" id="{D712FCB9-88B8-8D2E-E7EE-AEBB9D8FC14C}"/>
                </a:ext>
              </a:extLst>
            </p:cNvPr>
            <p:cNvSpPr/>
            <p:nvPr userDrawn="1"/>
          </p:nvSpPr>
          <p:spPr>
            <a:xfrm flipH="1">
              <a:off x="11091723" y="6414247"/>
              <a:ext cx="103714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4" name="Rectángulo 13">
              <a:extLst>
                <a:ext uri="{FF2B5EF4-FFF2-40B4-BE49-F238E27FC236}">
                  <a16:creationId xmlns:a16="http://schemas.microsoft.com/office/drawing/2014/main" id="{1B06EFFD-E43A-2C91-C532-5612E4B0F5E6}"/>
                </a:ext>
              </a:extLst>
            </p:cNvPr>
            <p:cNvSpPr/>
            <p:nvPr userDrawn="1"/>
          </p:nvSpPr>
          <p:spPr>
            <a:xfrm flipH="1">
              <a:off x="11266653" y="6414247"/>
              <a:ext cx="111664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C519C26C-0915-8E2D-CA19-25FEAD834889}"/>
                </a:ext>
              </a:extLst>
            </p:cNvPr>
            <p:cNvSpPr/>
            <p:nvPr userDrawn="1"/>
          </p:nvSpPr>
          <p:spPr>
            <a:xfrm flipH="1">
              <a:off x="11441593" y="6414247"/>
              <a:ext cx="119603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72FC3DCA-8CFD-223C-E77A-ABC3A334CBB0}"/>
                </a:ext>
              </a:extLst>
            </p:cNvPr>
            <p:cNvSpPr/>
            <p:nvPr userDrawn="1"/>
          </p:nvSpPr>
          <p:spPr>
            <a:xfrm flipH="1">
              <a:off x="11616855" y="6414247"/>
              <a:ext cx="12721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ED5E2350-8341-30FE-B8F6-ED211D86AE44}"/>
                </a:ext>
              </a:extLst>
            </p:cNvPr>
            <p:cNvSpPr/>
            <p:nvPr userDrawn="1"/>
          </p:nvSpPr>
          <p:spPr>
            <a:xfrm flipH="1">
              <a:off x="11791784" y="6414247"/>
              <a:ext cx="130200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79752899-BA4E-FCF8-EAB9-D4FB44DF16B3}"/>
                </a:ext>
              </a:extLst>
            </p:cNvPr>
            <p:cNvSpPr/>
            <p:nvPr userDrawn="1"/>
          </p:nvSpPr>
          <p:spPr>
            <a:xfrm flipH="1">
              <a:off x="11962905" y="6414247"/>
              <a:ext cx="138979" cy="5077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/>
            </a:p>
          </p:txBody>
        </p:sp>
      </p:grpSp>
    </p:spTree>
    <p:extLst>
      <p:ext uri="{BB962C8B-B14F-4D97-AF65-F5344CB8AC3E}">
        <p14:creationId xmlns:p14="http://schemas.microsoft.com/office/powerpoint/2010/main" val="1688885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8C16DF0C-2A6D-BA73-3426-6410F6C255A0}"/>
              </a:ext>
            </a:extLst>
          </p:cNvPr>
          <p:cNvSpPr/>
          <p:nvPr userDrawn="1"/>
        </p:nvSpPr>
        <p:spPr>
          <a:xfrm>
            <a:off x="86244" y="-63965"/>
            <a:ext cx="12105756" cy="698593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EFD0116D-A700-F242-CBB5-57CA0C183657}"/>
              </a:ext>
            </a:extLst>
          </p:cNvPr>
          <p:cNvSpPr/>
          <p:nvPr userDrawn="1"/>
        </p:nvSpPr>
        <p:spPr>
          <a:xfrm flipH="1">
            <a:off x="984894" y="-63965"/>
            <a:ext cx="224413" cy="6985931"/>
          </a:xfrm>
          <a:prstGeom prst="rect">
            <a:avLst/>
          </a:prstGeom>
          <a:solidFill>
            <a:srgbClr val="909FD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4D5295A8-1D9D-7BED-9DA9-626C2D0BD258}"/>
              </a:ext>
            </a:extLst>
          </p:cNvPr>
          <p:cNvSpPr/>
          <p:nvPr userDrawn="1"/>
        </p:nvSpPr>
        <p:spPr>
          <a:xfrm>
            <a:off x="11996163" y="-63965"/>
            <a:ext cx="224413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>
              <a:solidFill>
                <a:srgbClr val="002060"/>
              </a:solidFill>
            </a:endParaRPr>
          </a:p>
          <a:p>
            <a:pPr algn="ctr"/>
            <a:endParaRPr lang="es-PE" dirty="0">
              <a:solidFill>
                <a:srgbClr val="002060"/>
              </a:solidFill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DE087DE4-92D3-90D3-E162-943AF8928C81}"/>
              </a:ext>
            </a:extLst>
          </p:cNvPr>
          <p:cNvSpPr/>
          <p:nvPr userDrawn="1"/>
        </p:nvSpPr>
        <p:spPr>
          <a:xfrm>
            <a:off x="-28577" y="-63965"/>
            <a:ext cx="1123063" cy="698593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1106619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Un par de personas de pie&#10;&#10;Descripción generada automáticamente con confianza baja">
            <a:extLst>
              <a:ext uri="{FF2B5EF4-FFF2-40B4-BE49-F238E27FC236}">
                <a16:creationId xmlns:a16="http://schemas.microsoft.com/office/drawing/2014/main" id="{9AD09B28-3566-70E7-79C1-C48F7A1683CC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4862" y="-57593"/>
            <a:ext cx="6973185" cy="6973185"/>
          </a:xfrm>
          <a:prstGeom prst="rect">
            <a:avLst/>
          </a:prstGeom>
        </p:spPr>
      </p:pic>
      <p:grpSp>
        <p:nvGrpSpPr>
          <p:cNvPr id="7" name="Grupo 6">
            <a:extLst>
              <a:ext uri="{FF2B5EF4-FFF2-40B4-BE49-F238E27FC236}">
                <a16:creationId xmlns:a16="http://schemas.microsoft.com/office/drawing/2014/main" id="{1824CEDA-9D6A-45B7-C800-85DADF0B462C}"/>
              </a:ext>
            </a:extLst>
          </p:cNvPr>
          <p:cNvGrpSpPr/>
          <p:nvPr userDrawn="1"/>
        </p:nvGrpSpPr>
        <p:grpSpPr>
          <a:xfrm>
            <a:off x="-71021" y="-57592"/>
            <a:ext cx="12306309" cy="6973185"/>
            <a:chOff x="-71021" y="-57592"/>
            <a:chExt cx="12306309" cy="6973185"/>
          </a:xfrm>
          <a:solidFill>
            <a:srgbClr val="6C0E10"/>
          </a:solidFill>
        </p:grpSpPr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FFF3C321-DDAA-8D7F-66EA-2E5381C2CB59}"/>
                </a:ext>
              </a:extLst>
            </p:cNvPr>
            <p:cNvSpPr/>
            <p:nvPr userDrawn="1"/>
          </p:nvSpPr>
          <p:spPr>
            <a:xfrm>
              <a:off x="-71021" y="-57592"/>
              <a:ext cx="4685884" cy="6973185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PE" dirty="0"/>
            </a:p>
          </p:txBody>
        </p:sp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1247B701-3553-1155-24CF-D33F0DD1560B}"/>
                </a:ext>
              </a:extLst>
            </p:cNvPr>
            <p:cNvGrpSpPr/>
            <p:nvPr userDrawn="1"/>
          </p:nvGrpSpPr>
          <p:grpSpPr>
            <a:xfrm>
              <a:off x="11556400" y="-57592"/>
              <a:ext cx="678888" cy="6973185"/>
              <a:chOff x="11556400" y="-3"/>
              <a:chExt cx="678888" cy="6973185"/>
            </a:xfrm>
            <a:grpFill/>
          </p:grpSpPr>
          <p:sp>
            <p:nvSpPr>
              <p:cNvPr id="10" name="Rectángulo 9">
                <a:extLst>
                  <a:ext uri="{FF2B5EF4-FFF2-40B4-BE49-F238E27FC236}">
                    <a16:creationId xmlns:a16="http://schemas.microsoft.com/office/drawing/2014/main" id="{366CF87F-D194-EF64-DA20-8D97BB9C226D}"/>
                  </a:ext>
                </a:extLst>
              </p:cNvPr>
              <p:cNvSpPr/>
              <p:nvPr userDrawn="1"/>
            </p:nvSpPr>
            <p:spPr>
              <a:xfrm>
                <a:off x="11556400" y="-3"/>
                <a:ext cx="86576" cy="6973185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PE"/>
              </a:p>
            </p:txBody>
          </p:sp>
          <p:sp>
            <p:nvSpPr>
              <p:cNvPr id="11" name="Rectángulo 10">
                <a:extLst>
                  <a:ext uri="{FF2B5EF4-FFF2-40B4-BE49-F238E27FC236}">
                    <a16:creationId xmlns:a16="http://schemas.microsoft.com/office/drawing/2014/main" id="{FAB0985C-48AC-1C77-D067-07309D114ED8}"/>
                  </a:ext>
                </a:extLst>
              </p:cNvPr>
              <p:cNvSpPr/>
              <p:nvPr userDrawn="1"/>
            </p:nvSpPr>
            <p:spPr>
              <a:xfrm>
                <a:off x="11698424" y="-3"/>
                <a:ext cx="86576" cy="6973185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PE"/>
              </a:p>
            </p:txBody>
          </p:sp>
          <p:sp>
            <p:nvSpPr>
              <p:cNvPr id="12" name="Rectángulo 11">
                <a:extLst>
                  <a:ext uri="{FF2B5EF4-FFF2-40B4-BE49-F238E27FC236}">
                    <a16:creationId xmlns:a16="http://schemas.microsoft.com/office/drawing/2014/main" id="{533E2AB4-64AA-8A71-B9DC-46AF3776CF5F}"/>
                  </a:ext>
                </a:extLst>
              </p:cNvPr>
              <p:cNvSpPr/>
              <p:nvPr userDrawn="1"/>
            </p:nvSpPr>
            <p:spPr>
              <a:xfrm>
                <a:off x="11828288" y="-3"/>
                <a:ext cx="86576" cy="6973185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PE"/>
              </a:p>
            </p:txBody>
          </p:sp>
          <p:sp>
            <p:nvSpPr>
              <p:cNvPr id="13" name="Rectángulo 12">
                <a:extLst>
                  <a:ext uri="{FF2B5EF4-FFF2-40B4-BE49-F238E27FC236}">
                    <a16:creationId xmlns:a16="http://schemas.microsoft.com/office/drawing/2014/main" id="{D7103CD3-498F-BE62-21B1-70F85C8077EA}"/>
                  </a:ext>
                </a:extLst>
              </p:cNvPr>
              <p:cNvSpPr/>
              <p:nvPr userDrawn="1"/>
            </p:nvSpPr>
            <p:spPr>
              <a:xfrm>
                <a:off x="11977331" y="-3"/>
                <a:ext cx="86576" cy="6973185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PE"/>
              </a:p>
            </p:txBody>
          </p:sp>
          <p:sp>
            <p:nvSpPr>
              <p:cNvPr id="14" name="Rectángulo 13">
                <a:extLst>
                  <a:ext uri="{FF2B5EF4-FFF2-40B4-BE49-F238E27FC236}">
                    <a16:creationId xmlns:a16="http://schemas.microsoft.com/office/drawing/2014/main" id="{F9D33389-01F3-27C7-97BE-E664B42AACE7}"/>
                  </a:ext>
                </a:extLst>
              </p:cNvPr>
              <p:cNvSpPr/>
              <p:nvPr userDrawn="1"/>
            </p:nvSpPr>
            <p:spPr>
              <a:xfrm>
                <a:off x="12100176" y="-3"/>
                <a:ext cx="135112" cy="6973185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PE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3943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  <p:sldLayoutId id="2147483662" r:id="rId12"/>
    <p:sldLayoutId id="2147483661" r:id="rId13"/>
    <p:sldLayoutId id="2147483659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youtube.com/watch?v=s2kDqGJw4Do" TargetMode="Externa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E173452-1854-A55F-B75E-E3C6989BA2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169" y="702505"/>
            <a:ext cx="1540064" cy="469651"/>
          </a:xfrm>
          <a:prstGeom prst="rect">
            <a:avLst/>
          </a:prstGeom>
        </p:spPr>
      </p:pic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3EA202D7-D504-869D-A913-13E96377AEB9}"/>
              </a:ext>
            </a:extLst>
          </p:cNvPr>
          <p:cNvCxnSpPr>
            <a:cxnSpLocks/>
          </p:cNvCxnSpPr>
          <p:nvPr/>
        </p:nvCxnSpPr>
        <p:spPr>
          <a:xfrm>
            <a:off x="2471736" y="565855"/>
            <a:ext cx="0" cy="742950"/>
          </a:xfrm>
          <a:prstGeom prst="straightConnector1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E7B31ACF-9798-647A-AD39-6BD6725FE105}"/>
              </a:ext>
            </a:extLst>
          </p:cNvPr>
          <p:cNvSpPr txBox="1"/>
          <p:nvPr/>
        </p:nvSpPr>
        <p:spPr>
          <a:xfrm>
            <a:off x="2613494" y="675720"/>
            <a:ext cx="15694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Programa de Ingeniería de Sistemas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02C519D-1FDE-7580-3CDA-7174DC79780E}"/>
              </a:ext>
            </a:extLst>
          </p:cNvPr>
          <p:cNvSpPr txBox="1"/>
          <p:nvPr/>
        </p:nvSpPr>
        <p:spPr>
          <a:xfrm>
            <a:off x="315409" y="1753607"/>
            <a:ext cx="3980687" cy="193899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ES_tradnl" sz="40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Tecnología de la Información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3582A60-C8C7-93E7-19C1-0C126BC1729B}"/>
              </a:ext>
            </a:extLst>
          </p:cNvPr>
          <p:cNvSpPr txBox="1"/>
          <p:nvPr/>
        </p:nvSpPr>
        <p:spPr>
          <a:xfrm>
            <a:off x="259367" y="3996897"/>
            <a:ext cx="1569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Sesión 4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04384F0-A790-6E10-1FBA-C131985987D4}"/>
              </a:ext>
            </a:extLst>
          </p:cNvPr>
          <p:cNvSpPr txBox="1"/>
          <p:nvPr/>
        </p:nvSpPr>
        <p:spPr>
          <a:xfrm>
            <a:off x="264355" y="4701305"/>
            <a:ext cx="39806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Tema:</a:t>
            </a:r>
          </a:p>
          <a:p>
            <a:pPr algn="just"/>
            <a:r>
              <a:rPr lang="es-ES" sz="1800" dirty="0">
                <a:solidFill>
                  <a:schemeClr val="bg1"/>
                </a:solidFill>
                <a:effectLst/>
                <a:latin typeface="Garamond" panose="02020404030301010803" pitchFamily="18" charset="0"/>
                <a:ea typeface="Garamond" panose="02020404030301010803" pitchFamily="18" charset="0"/>
                <a:cs typeface="Garamond" panose="02020404030301010803" pitchFamily="18" charset="0"/>
              </a:rPr>
              <a:t>Alineamiento estratégico de las tecnologías de información. </a:t>
            </a:r>
          </a:p>
        </p:txBody>
      </p:sp>
    </p:spTree>
    <p:extLst>
      <p:ext uri="{BB962C8B-B14F-4D97-AF65-F5344CB8AC3E}">
        <p14:creationId xmlns:p14="http://schemas.microsoft.com/office/powerpoint/2010/main" val="1577349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"/>
          <p:cNvSpPr txBox="1">
            <a:spLocks noGrp="1"/>
          </p:cNvSpPr>
          <p:nvPr>
            <p:ph type="title" idx="4294967295"/>
          </p:nvPr>
        </p:nvSpPr>
        <p:spPr>
          <a:xfrm>
            <a:off x="1561469" y="549181"/>
            <a:ext cx="11314112" cy="706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Alineamiento estratégico de las TI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1"/>
          <p:cNvSpPr txBox="1">
            <a:spLocks noGrp="1"/>
          </p:cNvSpPr>
          <p:nvPr>
            <p:ph type="body" idx="4294967295"/>
          </p:nvPr>
        </p:nvSpPr>
        <p:spPr>
          <a:xfrm>
            <a:off x="1447060" y="1724118"/>
            <a:ext cx="10289220" cy="3878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rmAutofit fontScale="85000" lnSpcReduction="10000"/>
          </a:bodyPr>
          <a:lstStyle/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None/>
            </a:pPr>
            <a:r>
              <a:rPr lang="es-ES" b="1" dirty="0"/>
              <a:t>Fase 3: Coordinación SI–Objetivos de la empresa</a:t>
            </a:r>
            <a:endParaRPr dirty="0"/>
          </a:p>
          <a:p>
            <a:pPr marL="457200" lvl="0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La Dirección de la empresa afronta los problemas de SI en forma global.</a:t>
            </a:r>
            <a:endParaRPr dirty="0"/>
          </a:p>
          <a:p>
            <a:pPr marL="457200" lvl="0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Intervención directa de la Dirección para seleccionar proyectos a implementar.</a:t>
            </a:r>
            <a:endParaRPr dirty="0"/>
          </a:p>
          <a:p>
            <a:pPr marL="457200" lvl="0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Se crea una confusión respecto a la responsabilidad de la toma de decisiones entre la Dirección y el responsable de SI.</a:t>
            </a:r>
            <a:endParaRPr dirty="0"/>
          </a:p>
          <a:p>
            <a:pPr marL="457200" lvl="0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Se establecen planes de necesidades acordes con los objetivos estratégicos de la empresa y los planes de SI, priorizando los proyectos mas importantes.</a:t>
            </a:r>
            <a:endParaRPr dirty="0"/>
          </a:p>
          <a:p>
            <a:pPr marL="457200" lvl="0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El responsable de SI se convierte en coordinador del Equipo que elabora la propuesta del plan.</a:t>
            </a:r>
            <a:endParaRPr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886A64A-8E84-ECAC-CF6D-D001D6731459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2"/>
          <p:cNvSpPr txBox="1">
            <a:spLocks noGrp="1"/>
          </p:cNvSpPr>
          <p:nvPr>
            <p:ph type="body" idx="4294967295"/>
          </p:nvPr>
        </p:nvSpPr>
        <p:spPr>
          <a:xfrm>
            <a:off x="1219200" y="246499"/>
            <a:ext cx="10703510" cy="874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rmAutofit fontScale="92500" lnSpcReduction="20000"/>
          </a:bodyPr>
          <a:lstStyle/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None/>
            </a:pPr>
            <a:r>
              <a:rPr lang="es-ES" b="1" dirty="0"/>
              <a:t>Formulación de planes de SI en la fase de intervención de la alta dirección en la asignación de recursos</a:t>
            </a:r>
            <a:endParaRPr dirty="0"/>
          </a:p>
        </p:txBody>
      </p:sp>
      <p:sp>
        <p:nvSpPr>
          <p:cNvPr id="192" name="Google Shape;192;p22"/>
          <p:cNvSpPr/>
          <p:nvPr/>
        </p:nvSpPr>
        <p:spPr>
          <a:xfrm>
            <a:off x="2072346" y="3398479"/>
            <a:ext cx="7704137" cy="35877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3" name="Google Shape;193;p22"/>
          <p:cNvSpPr/>
          <p:nvPr/>
        </p:nvSpPr>
        <p:spPr>
          <a:xfrm>
            <a:off x="2072346" y="3758841"/>
            <a:ext cx="7704137" cy="35877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4" name="Google Shape;194;p22"/>
          <p:cNvSpPr/>
          <p:nvPr/>
        </p:nvSpPr>
        <p:spPr>
          <a:xfrm>
            <a:off x="2072346" y="4117616"/>
            <a:ext cx="7704137" cy="35877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95" name="Google Shape;195;p22"/>
          <p:cNvCxnSpPr/>
          <p:nvPr/>
        </p:nvCxnSpPr>
        <p:spPr>
          <a:xfrm>
            <a:off x="5888696" y="3398479"/>
            <a:ext cx="0" cy="36036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6" name="Google Shape;196;p22"/>
          <p:cNvCxnSpPr/>
          <p:nvPr/>
        </p:nvCxnSpPr>
        <p:spPr>
          <a:xfrm>
            <a:off x="4520271" y="3398479"/>
            <a:ext cx="0" cy="36036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7" name="Google Shape;197;p22"/>
          <p:cNvCxnSpPr/>
          <p:nvPr/>
        </p:nvCxnSpPr>
        <p:spPr>
          <a:xfrm>
            <a:off x="3296308" y="3398479"/>
            <a:ext cx="0" cy="36036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8" name="Google Shape;198;p22"/>
          <p:cNvCxnSpPr/>
          <p:nvPr/>
        </p:nvCxnSpPr>
        <p:spPr>
          <a:xfrm>
            <a:off x="7184096" y="3398479"/>
            <a:ext cx="0" cy="36036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9" name="Google Shape;199;p22"/>
          <p:cNvCxnSpPr/>
          <p:nvPr/>
        </p:nvCxnSpPr>
        <p:spPr>
          <a:xfrm>
            <a:off x="8481083" y="3398479"/>
            <a:ext cx="0" cy="36036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0" name="Google Shape;200;p22"/>
          <p:cNvCxnSpPr/>
          <p:nvPr/>
        </p:nvCxnSpPr>
        <p:spPr>
          <a:xfrm>
            <a:off x="3296308" y="4117616"/>
            <a:ext cx="0" cy="3603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1" name="Google Shape;201;p22"/>
          <p:cNvCxnSpPr/>
          <p:nvPr/>
        </p:nvCxnSpPr>
        <p:spPr>
          <a:xfrm>
            <a:off x="4520271" y="4117616"/>
            <a:ext cx="0" cy="3603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2" name="Google Shape;202;p22"/>
          <p:cNvCxnSpPr/>
          <p:nvPr/>
        </p:nvCxnSpPr>
        <p:spPr>
          <a:xfrm>
            <a:off x="5888696" y="4117616"/>
            <a:ext cx="0" cy="3603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3" name="Google Shape;203;p22"/>
          <p:cNvCxnSpPr/>
          <p:nvPr/>
        </p:nvCxnSpPr>
        <p:spPr>
          <a:xfrm>
            <a:off x="7184096" y="4117616"/>
            <a:ext cx="0" cy="3603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4" name="Google Shape;204;p22"/>
          <p:cNvCxnSpPr/>
          <p:nvPr/>
        </p:nvCxnSpPr>
        <p:spPr>
          <a:xfrm>
            <a:off x="8481083" y="4117616"/>
            <a:ext cx="0" cy="3603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" name="Google Shape;205;p22"/>
          <p:cNvCxnSpPr/>
          <p:nvPr/>
        </p:nvCxnSpPr>
        <p:spPr>
          <a:xfrm>
            <a:off x="2647021" y="3758841"/>
            <a:ext cx="0" cy="3603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6" name="Google Shape;206;p22"/>
          <p:cNvCxnSpPr/>
          <p:nvPr/>
        </p:nvCxnSpPr>
        <p:spPr>
          <a:xfrm>
            <a:off x="9128783" y="3758841"/>
            <a:ext cx="0" cy="3603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Google Shape;207;p22"/>
          <p:cNvCxnSpPr/>
          <p:nvPr/>
        </p:nvCxnSpPr>
        <p:spPr>
          <a:xfrm>
            <a:off x="7831796" y="3758841"/>
            <a:ext cx="0" cy="3603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" name="Google Shape;208;p22"/>
          <p:cNvCxnSpPr/>
          <p:nvPr/>
        </p:nvCxnSpPr>
        <p:spPr>
          <a:xfrm>
            <a:off x="6536396" y="3758841"/>
            <a:ext cx="0" cy="3603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22"/>
          <p:cNvCxnSpPr/>
          <p:nvPr/>
        </p:nvCxnSpPr>
        <p:spPr>
          <a:xfrm>
            <a:off x="5239408" y="3758841"/>
            <a:ext cx="0" cy="3603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0" name="Google Shape;210;p22"/>
          <p:cNvCxnSpPr/>
          <p:nvPr/>
        </p:nvCxnSpPr>
        <p:spPr>
          <a:xfrm>
            <a:off x="3872571" y="3758841"/>
            <a:ext cx="0" cy="3603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Google Shape;211;p22"/>
          <p:cNvSpPr/>
          <p:nvPr/>
        </p:nvSpPr>
        <p:spPr>
          <a:xfrm rot="-5400000">
            <a:off x="8841446" y="1814153"/>
            <a:ext cx="863600" cy="1584325"/>
          </a:xfrm>
          <a:prstGeom prst="moon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12" name="Google Shape;212;p22"/>
          <p:cNvSpPr/>
          <p:nvPr/>
        </p:nvSpPr>
        <p:spPr>
          <a:xfrm>
            <a:off x="7688921" y="4766904"/>
            <a:ext cx="287337" cy="1295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13" name="Google Shape;213;p22"/>
          <p:cNvSpPr txBox="1"/>
          <p:nvPr/>
        </p:nvSpPr>
        <p:spPr>
          <a:xfrm>
            <a:off x="2072346" y="1166454"/>
            <a:ext cx="2663825" cy="70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 lang="es-E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Estrategia/Necesidades Corporativas</a:t>
            </a:r>
            <a:endParaRPr/>
          </a:p>
        </p:txBody>
      </p:sp>
      <p:sp>
        <p:nvSpPr>
          <p:cNvPr id="214" name="Google Shape;214;p22"/>
          <p:cNvSpPr txBox="1"/>
          <p:nvPr/>
        </p:nvSpPr>
        <p:spPr>
          <a:xfrm>
            <a:off x="2072346" y="2317391"/>
            <a:ext cx="2663825" cy="100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 lang="es-E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Estrategia/Necesidades de cada Unidad de Negocio</a:t>
            </a:r>
            <a:endParaRPr/>
          </a:p>
        </p:txBody>
      </p:sp>
      <p:sp>
        <p:nvSpPr>
          <p:cNvPr id="215" name="Google Shape;215;p22"/>
          <p:cNvSpPr/>
          <p:nvPr/>
        </p:nvSpPr>
        <p:spPr>
          <a:xfrm>
            <a:off x="3151846" y="1958616"/>
            <a:ext cx="288925" cy="358775"/>
          </a:xfrm>
          <a:prstGeom prst="downArrow">
            <a:avLst>
              <a:gd name="adj1" fmla="val 50000"/>
              <a:gd name="adj2" fmla="val 31044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16" name="Google Shape;216;p22"/>
          <p:cNvSpPr txBox="1"/>
          <p:nvPr/>
        </p:nvSpPr>
        <p:spPr>
          <a:xfrm>
            <a:off x="7976258" y="1166454"/>
            <a:ext cx="2374900" cy="131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 lang="es-E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Solicitudes de aplicaciones por parte de usuarios finales</a:t>
            </a:r>
            <a:endParaRPr/>
          </a:p>
        </p:txBody>
      </p:sp>
      <p:sp>
        <p:nvSpPr>
          <p:cNvPr id="217" name="Google Shape;217;p22"/>
          <p:cNvSpPr txBox="1"/>
          <p:nvPr/>
        </p:nvSpPr>
        <p:spPr>
          <a:xfrm>
            <a:off x="8408058" y="4766904"/>
            <a:ext cx="1944688" cy="1558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rPr lang="es-E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Proceso de asignación de prioridades y recursos, con la intervención de la </a:t>
            </a:r>
            <a:r>
              <a:rPr lang="es-ES" sz="16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Alta Dirección</a:t>
            </a:r>
            <a:r>
              <a:rPr lang="es-E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/>
          </a:p>
        </p:txBody>
      </p:sp>
      <p:sp>
        <p:nvSpPr>
          <p:cNvPr id="218" name="Google Shape;218;p22"/>
          <p:cNvSpPr txBox="1"/>
          <p:nvPr/>
        </p:nvSpPr>
        <p:spPr>
          <a:xfrm>
            <a:off x="2072346" y="4982804"/>
            <a:ext cx="4392612" cy="101441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Plan de</a:t>
            </a:r>
            <a:endParaRPr/>
          </a:p>
          <a:p>
            <a:pPr marL="0" marR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SISTEMA DE INFORMACION</a:t>
            </a:r>
            <a:endParaRPr/>
          </a:p>
        </p:txBody>
      </p:sp>
      <p:sp>
        <p:nvSpPr>
          <p:cNvPr id="219" name="Google Shape;219;p22"/>
          <p:cNvSpPr/>
          <p:nvPr/>
        </p:nvSpPr>
        <p:spPr>
          <a:xfrm>
            <a:off x="6607833" y="5198704"/>
            <a:ext cx="720725" cy="360362"/>
          </a:xfrm>
          <a:prstGeom prst="lef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220" name="Google Shape;220;p22"/>
          <p:cNvCxnSpPr/>
          <p:nvPr/>
        </p:nvCxnSpPr>
        <p:spPr>
          <a:xfrm rot="10800000">
            <a:off x="7831796" y="5774966"/>
            <a:ext cx="79216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1" name="Google Shape;221;p22"/>
          <p:cNvCxnSpPr/>
          <p:nvPr/>
        </p:nvCxnSpPr>
        <p:spPr>
          <a:xfrm flipH="1">
            <a:off x="8047696" y="2677754"/>
            <a:ext cx="649287" cy="223202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2" name="Google Shape;222;p22"/>
          <p:cNvCxnSpPr/>
          <p:nvPr/>
        </p:nvCxnSpPr>
        <p:spPr>
          <a:xfrm flipH="1">
            <a:off x="8047696" y="2822216"/>
            <a:ext cx="865187" cy="252095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3" name="Google Shape;223;p22"/>
          <p:cNvCxnSpPr/>
          <p:nvPr/>
        </p:nvCxnSpPr>
        <p:spPr>
          <a:xfrm flipH="1">
            <a:off x="8047696" y="2822216"/>
            <a:ext cx="1296987" cy="2808288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4" name="Google Shape;224;p22"/>
          <p:cNvCxnSpPr/>
          <p:nvPr/>
        </p:nvCxnSpPr>
        <p:spPr>
          <a:xfrm>
            <a:off x="4807608" y="1525229"/>
            <a:ext cx="295275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5" name="Google Shape;225;p22"/>
          <p:cNvCxnSpPr/>
          <p:nvPr/>
        </p:nvCxnSpPr>
        <p:spPr>
          <a:xfrm>
            <a:off x="7760358" y="1525229"/>
            <a:ext cx="0" cy="316865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6" name="Google Shape;226;p22"/>
          <p:cNvCxnSpPr/>
          <p:nvPr/>
        </p:nvCxnSpPr>
        <p:spPr>
          <a:xfrm>
            <a:off x="4447246" y="1958616"/>
            <a:ext cx="3313112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" name="Google Shape;227;p22"/>
          <p:cNvCxnSpPr/>
          <p:nvPr/>
        </p:nvCxnSpPr>
        <p:spPr>
          <a:xfrm>
            <a:off x="4447246" y="1958616"/>
            <a:ext cx="0" cy="4318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8" name="Google Shape;228;p22"/>
          <p:cNvCxnSpPr/>
          <p:nvPr/>
        </p:nvCxnSpPr>
        <p:spPr>
          <a:xfrm>
            <a:off x="4447246" y="2893654"/>
            <a:ext cx="3960812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229" name="Google Shape;229;p22"/>
          <p:cNvCxnSpPr/>
          <p:nvPr/>
        </p:nvCxnSpPr>
        <p:spPr>
          <a:xfrm>
            <a:off x="4447246" y="3109554"/>
            <a:ext cx="3960812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230" name="Google Shape;230;p22"/>
          <p:cNvCxnSpPr/>
          <p:nvPr/>
        </p:nvCxnSpPr>
        <p:spPr>
          <a:xfrm>
            <a:off x="4447246" y="2677754"/>
            <a:ext cx="3960812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231" name="Google Shape;231;p22"/>
          <p:cNvSpPr txBox="1"/>
          <p:nvPr/>
        </p:nvSpPr>
        <p:spPr>
          <a:xfrm>
            <a:off x="5239408" y="1525229"/>
            <a:ext cx="2376488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r>
              <a:rPr lang="es-E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Prioridades de la dirección para la asignación de recursos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78BBA40-E6F5-1BA8-E5F6-EB5EDE538902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3"/>
          <p:cNvSpPr txBox="1">
            <a:spLocks noGrp="1"/>
          </p:cNvSpPr>
          <p:nvPr>
            <p:ph type="body" idx="4294967295"/>
          </p:nvPr>
        </p:nvSpPr>
        <p:spPr>
          <a:xfrm>
            <a:off x="1219200" y="613099"/>
            <a:ext cx="10437181" cy="87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rmAutofit fontScale="92500" lnSpcReduction="20000"/>
          </a:bodyPr>
          <a:lstStyle/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None/>
            </a:pPr>
            <a:r>
              <a:rPr lang="es-ES" b="1" dirty="0"/>
              <a:t>Formulación de planes de tecnologías y SI coherentemente con los planes estratégicos de la compañía</a:t>
            </a:r>
            <a:endParaRPr dirty="0"/>
          </a:p>
        </p:txBody>
      </p:sp>
      <p:sp>
        <p:nvSpPr>
          <p:cNvPr id="239" name="Google Shape;239;p23"/>
          <p:cNvSpPr/>
          <p:nvPr/>
        </p:nvSpPr>
        <p:spPr>
          <a:xfrm>
            <a:off x="4508617" y="1820576"/>
            <a:ext cx="2881312" cy="936625"/>
          </a:xfrm>
          <a:prstGeom prst="rect">
            <a:avLst/>
          </a:prstGeom>
          <a:noFill/>
          <a:ln w="9525" cap="flat" cmpd="sng">
            <a:solidFill>
              <a:srgbClr val="0033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s-E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Estrategia/Necesidades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s-E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Corporativas</a:t>
            </a:r>
            <a:endParaRPr/>
          </a:p>
        </p:txBody>
      </p:sp>
      <p:sp>
        <p:nvSpPr>
          <p:cNvPr id="240" name="Google Shape;240;p23"/>
          <p:cNvSpPr/>
          <p:nvPr/>
        </p:nvSpPr>
        <p:spPr>
          <a:xfrm>
            <a:off x="4508617" y="3613776"/>
            <a:ext cx="2881312" cy="1009650"/>
          </a:xfrm>
          <a:prstGeom prst="rect">
            <a:avLst/>
          </a:prstGeom>
          <a:noFill/>
          <a:ln w="9525" cap="flat" cmpd="sng">
            <a:solidFill>
              <a:srgbClr val="0033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s-ES" sz="18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Estrategia/Necesidades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s-ES" sz="18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de cada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s-ES" sz="18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Unidad de negocio</a:t>
            </a:r>
            <a:endParaRPr dirty="0"/>
          </a:p>
        </p:txBody>
      </p:sp>
      <p:sp>
        <p:nvSpPr>
          <p:cNvPr id="241" name="Google Shape;241;p23"/>
          <p:cNvSpPr/>
          <p:nvPr/>
        </p:nvSpPr>
        <p:spPr>
          <a:xfrm>
            <a:off x="4508617" y="5258663"/>
            <a:ext cx="2881312" cy="936625"/>
          </a:xfrm>
          <a:prstGeom prst="rect">
            <a:avLst/>
          </a:prstGeom>
          <a:noFill/>
          <a:ln w="9525" cap="flat" cmpd="sng">
            <a:solidFill>
              <a:srgbClr val="0033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s-ES"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PLAN DE TI/SI</a:t>
            </a:r>
            <a:endParaRPr/>
          </a:p>
        </p:txBody>
      </p:sp>
      <p:sp>
        <p:nvSpPr>
          <p:cNvPr id="242" name="Google Shape;242;p23"/>
          <p:cNvSpPr/>
          <p:nvPr/>
        </p:nvSpPr>
        <p:spPr>
          <a:xfrm>
            <a:off x="5696067" y="2879648"/>
            <a:ext cx="361950" cy="358775"/>
          </a:xfrm>
          <a:prstGeom prst="downArrow">
            <a:avLst>
              <a:gd name="adj1" fmla="val 50000"/>
              <a:gd name="adj2" fmla="val 25000"/>
            </a:avLst>
          </a:prstGeom>
          <a:noFill/>
          <a:ln w="9525" cap="flat" cmpd="sng">
            <a:solidFill>
              <a:srgbClr val="0033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43" name="Google Shape;243;p23"/>
          <p:cNvSpPr/>
          <p:nvPr/>
        </p:nvSpPr>
        <p:spPr>
          <a:xfrm>
            <a:off x="5769092" y="4745873"/>
            <a:ext cx="361950" cy="358775"/>
          </a:xfrm>
          <a:prstGeom prst="downArrow">
            <a:avLst>
              <a:gd name="adj1" fmla="val 50000"/>
              <a:gd name="adj2" fmla="val 25000"/>
            </a:avLst>
          </a:prstGeom>
          <a:noFill/>
          <a:ln w="9525" cap="flat" cmpd="sng">
            <a:solidFill>
              <a:srgbClr val="0033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B4DF59F-78F6-A079-B05A-C49B6265B4AA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4"/>
          <p:cNvSpPr txBox="1">
            <a:spLocks noGrp="1"/>
          </p:cNvSpPr>
          <p:nvPr>
            <p:ph type="title" idx="4294967295"/>
          </p:nvPr>
        </p:nvSpPr>
        <p:spPr>
          <a:xfrm>
            <a:off x="1491449" y="732284"/>
            <a:ext cx="11314112" cy="706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Alineamiento estratégico de las TI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24"/>
          <p:cNvSpPr txBox="1">
            <a:spLocks noGrp="1"/>
          </p:cNvSpPr>
          <p:nvPr>
            <p:ph type="body" idx="4294967295"/>
          </p:nvPr>
        </p:nvSpPr>
        <p:spPr>
          <a:xfrm>
            <a:off x="1491449" y="2024016"/>
            <a:ext cx="10102788" cy="390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rmAutofit fontScale="92500" lnSpcReduction="20000"/>
          </a:bodyPr>
          <a:lstStyle/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s-ES" b="1" dirty="0"/>
              <a:t>Fase 4: Interdependencia estratégica compañías – TI/SI</a:t>
            </a:r>
            <a:endParaRPr dirty="0"/>
          </a:p>
          <a:p>
            <a:pPr marL="457200" lvl="0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dirty="0"/>
              <a:t>Se consiguen ventajas competitivas mediante la aplicación de TI/SI.</a:t>
            </a:r>
            <a:endParaRPr dirty="0"/>
          </a:p>
          <a:p>
            <a:pPr marL="457200" lvl="0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dirty="0"/>
              <a:t>Es necesario que los planes de TI/SI estén integrados con las estrategias de la empresa al momento de formularlos</a:t>
            </a:r>
            <a:endParaRPr dirty="0"/>
          </a:p>
          <a:p>
            <a:pPr marL="457200" lvl="0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dirty="0"/>
              <a:t>En muchas empresas, los SI se encuentran en fase de expansión y anarquía.</a:t>
            </a:r>
            <a:endParaRPr dirty="0"/>
          </a:p>
          <a:p>
            <a:pPr marL="457200" lvl="0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dirty="0"/>
              <a:t>No existen metodologías de planificación</a:t>
            </a:r>
            <a:endParaRPr dirty="0"/>
          </a:p>
          <a:p>
            <a:pPr marL="457200" lvl="0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dirty="0"/>
              <a:t>La implementación se hace difícil cuando no existe:</a:t>
            </a:r>
            <a:endParaRPr dirty="0"/>
          </a:p>
          <a:p>
            <a:pPr marL="1066785" lvl="1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o"/>
            </a:pPr>
            <a:r>
              <a:rPr lang="es-ES" dirty="0"/>
              <a:t>Una cultura organizativa</a:t>
            </a:r>
            <a:endParaRPr dirty="0"/>
          </a:p>
          <a:p>
            <a:pPr marL="1066785" lvl="1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o"/>
            </a:pPr>
            <a:r>
              <a:rPr lang="es-ES" dirty="0"/>
              <a:t>Conocimientos de los Objetivos Empresariales en el área de SI</a:t>
            </a:r>
            <a:endParaRPr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14ED218-528A-1537-5651-643C8D3A71B5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5"/>
          <p:cNvSpPr txBox="1">
            <a:spLocks noGrp="1"/>
          </p:cNvSpPr>
          <p:nvPr>
            <p:ph type="body" idx="4294967295"/>
          </p:nvPr>
        </p:nvSpPr>
        <p:spPr>
          <a:xfrm>
            <a:off x="1219200" y="748977"/>
            <a:ext cx="10676878" cy="874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rmAutofit fontScale="92500" lnSpcReduction="20000"/>
          </a:bodyPr>
          <a:lstStyle/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None/>
            </a:pPr>
            <a:r>
              <a:rPr lang="es-ES" b="1" dirty="0"/>
              <a:t>Formulación de planes de TI/SI conjuntamente con los planes estratégicos de la compañía</a:t>
            </a:r>
            <a:endParaRPr dirty="0"/>
          </a:p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None/>
            </a:pPr>
            <a:endParaRPr b="1" dirty="0"/>
          </a:p>
        </p:txBody>
      </p:sp>
      <p:grpSp>
        <p:nvGrpSpPr>
          <p:cNvPr id="258" name="Google Shape;258;p25"/>
          <p:cNvGrpSpPr/>
          <p:nvPr/>
        </p:nvGrpSpPr>
        <p:grpSpPr>
          <a:xfrm>
            <a:off x="4002088" y="1675842"/>
            <a:ext cx="5486686" cy="4410309"/>
            <a:chOff x="1619250" y="1196975"/>
            <a:chExt cx="4608513" cy="5184775"/>
          </a:xfrm>
        </p:grpSpPr>
        <p:sp>
          <p:nvSpPr>
            <p:cNvPr id="259" name="Google Shape;259;p25"/>
            <p:cNvSpPr txBox="1"/>
            <p:nvPr/>
          </p:nvSpPr>
          <p:spPr>
            <a:xfrm>
              <a:off x="3419475" y="1557338"/>
              <a:ext cx="936625" cy="3968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Noto Sans Symbols"/>
                <a:buNone/>
              </a:pPr>
              <a:r>
                <a:rPr lang="es-ES" sz="20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TI/SI</a:t>
              </a:r>
              <a:endParaRPr/>
            </a:p>
          </p:txBody>
        </p:sp>
        <p:sp>
          <p:nvSpPr>
            <p:cNvPr id="260" name="Google Shape;260;p25"/>
            <p:cNvSpPr txBox="1"/>
            <p:nvPr/>
          </p:nvSpPr>
          <p:spPr>
            <a:xfrm>
              <a:off x="2195513" y="2565400"/>
              <a:ext cx="3600450" cy="8540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Noto Sans Symbols"/>
                <a:buNone/>
              </a:pPr>
              <a:r>
                <a:rPr lang="es-ES" sz="20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ESTRATEGIA/NECESIDADES</a:t>
              </a:r>
              <a:endParaRPr/>
            </a:p>
            <a:p>
              <a:pPr marL="0" marR="0" lvl="0" indent="0" algn="ctr" rtl="0"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Noto Sans Symbols"/>
                <a:buNone/>
              </a:pPr>
              <a:r>
                <a:rPr lang="es-ES" sz="20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CORPORATIVAS</a:t>
              </a:r>
              <a:endParaRPr/>
            </a:p>
          </p:txBody>
        </p:sp>
        <p:cxnSp>
          <p:nvCxnSpPr>
            <p:cNvPr id="261" name="Google Shape;261;p25"/>
            <p:cNvCxnSpPr/>
            <p:nvPr/>
          </p:nvCxnSpPr>
          <p:spPr>
            <a:xfrm>
              <a:off x="3708400" y="2060575"/>
              <a:ext cx="0" cy="431800"/>
            </a:xfrm>
            <a:prstGeom prst="straightConnector1">
              <a:avLst/>
            </a:prstGeom>
            <a:noFill/>
            <a:ln w="9525" cap="flat" cmpd="sng">
              <a:solidFill>
                <a:srgbClr val="0033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62" name="Google Shape;262;p25"/>
            <p:cNvCxnSpPr/>
            <p:nvPr/>
          </p:nvCxnSpPr>
          <p:spPr>
            <a:xfrm>
              <a:off x="3924300" y="2060575"/>
              <a:ext cx="0" cy="431800"/>
            </a:xfrm>
            <a:prstGeom prst="straightConnector1">
              <a:avLst/>
            </a:prstGeom>
            <a:noFill/>
            <a:ln w="9525" cap="flat" cmpd="sng">
              <a:solidFill>
                <a:srgbClr val="0033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63" name="Google Shape;263;p25"/>
            <p:cNvCxnSpPr/>
            <p:nvPr/>
          </p:nvCxnSpPr>
          <p:spPr>
            <a:xfrm rot="10800000">
              <a:off x="5508625" y="1773238"/>
              <a:ext cx="0" cy="792162"/>
            </a:xfrm>
            <a:prstGeom prst="straightConnector1">
              <a:avLst/>
            </a:prstGeom>
            <a:noFill/>
            <a:ln w="9525" cap="flat" cmpd="sng">
              <a:solidFill>
                <a:srgbClr val="0033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4" name="Google Shape;264;p25"/>
            <p:cNvCxnSpPr/>
            <p:nvPr/>
          </p:nvCxnSpPr>
          <p:spPr>
            <a:xfrm rot="10800000">
              <a:off x="4356100" y="1773238"/>
              <a:ext cx="1152525" cy="0"/>
            </a:xfrm>
            <a:prstGeom prst="straightConnector1">
              <a:avLst/>
            </a:prstGeom>
            <a:noFill/>
            <a:ln w="9525" cap="flat" cmpd="sng">
              <a:solidFill>
                <a:srgbClr val="0033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65" name="Google Shape;265;p25"/>
            <p:cNvCxnSpPr/>
            <p:nvPr/>
          </p:nvCxnSpPr>
          <p:spPr>
            <a:xfrm rot="10800000">
              <a:off x="2339975" y="1773238"/>
              <a:ext cx="0" cy="792162"/>
            </a:xfrm>
            <a:prstGeom prst="straightConnector1">
              <a:avLst/>
            </a:prstGeom>
            <a:noFill/>
            <a:ln w="9525" cap="flat" cmpd="sng">
              <a:solidFill>
                <a:srgbClr val="0033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6" name="Google Shape;266;p25"/>
            <p:cNvCxnSpPr/>
            <p:nvPr/>
          </p:nvCxnSpPr>
          <p:spPr>
            <a:xfrm>
              <a:off x="2339975" y="1773238"/>
              <a:ext cx="1079500" cy="0"/>
            </a:xfrm>
            <a:prstGeom prst="straightConnector1">
              <a:avLst/>
            </a:prstGeom>
            <a:noFill/>
            <a:ln w="9525" cap="flat" cmpd="sng">
              <a:solidFill>
                <a:srgbClr val="0033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67" name="Google Shape;267;p25"/>
            <p:cNvSpPr txBox="1"/>
            <p:nvPr/>
          </p:nvSpPr>
          <p:spPr>
            <a:xfrm>
              <a:off x="3492500" y="4005263"/>
              <a:ext cx="936625" cy="3968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Noto Sans Symbols"/>
                <a:buNone/>
              </a:pPr>
              <a:r>
                <a:rPr lang="es-ES" sz="20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TI/SI</a:t>
              </a:r>
              <a:endParaRPr/>
            </a:p>
          </p:txBody>
        </p:sp>
        <p:sp>
          <p:nvSpPr>
            <p:cNvPr id="268" name="Google Shape;268;p25"/>
            <p:cNvSpPr txBox="1"/>
            <p:nvPr/>
          </p:nvSpPr>
          <p:spPr>
            <a:xfrm>
              <a:off x="2268538" y="5013325"/>
              <a:ext cx="3600450" cy="11588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Noto Sans Symbols"/>
                <a:buNone/>
              </a:pPr>
              <a:r>
                <a:rPr lang="es-ES" sz="20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ESTRATEGIA/NECESIDADES</a:t>
              </a:r>
              <a:endParaRPr/>
            </a:p>
            <a:p>
              <a:pPr marL="0" marR="0" lvl="0" indent="0" algn="ctr" rtl="0"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Noto Sans Symbols"/>
                <a:buNone/>
              </a:pPr>
              <a:r>
                <a:rPr lang="es-ES" sz="200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DE LAS UNIDADES DE NEGOCIO</a:t>
              </a:r>
              <a:endParaRPr/>
            </a:p>
          </p:txBody>
        </p:sp>
        <p:cxnSp>
          <p:nvCxnSpPr>
            <p:cNvPr id="269" name="Google Shape;269;p25"/>
            <p:cNvCxnSpPr/>
            <p:nvPr/>
          </p:nvCxnSpPr>
          <p:spPr>
            <a:xfrm>
              <a:off x="3781425" y="4508500"/>
              <a:ext cx="0" cy="431800"/>
            </a:xfrm>
            <a:prstGeom prst="straightConnector1">
              <a:avLst/>
            </a:prstGeom>
            <a:noFill/>
            <a:ln w="9525" cap="flat" cmpd="sng">
              <a:solidFill>
                <a:srgbClr val="0033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70" name="Google Shape;270;p25"/>
            <p:cNvCxnSpPr/>
            <p:nvPr/>
          </p:nvCxnSpPr>
          <p:spPr>
            <a:xfrm>
              <a:off x="3997325" y="4508500"/>
              <a:ext cx="0" cy="431800"/>
            </a:xfrm>
            <a:prstGeom prst="straightConnector1">
              <a:avLst/>
            </a:prstGeom>
            <a:noFill/>
            <a:ln w="9525" cap="flat" cmpd="sng">
              <a:solidFill>
                <a:srgbClr val="0033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71" name="Google Shape;271;p25"/>
            <p:cNvCxnSpPr/>
            <p:nvPr/>
          </p:nvCxnSpPr>
          <p:spPr>
            <a:xfrm rot="10800000">
              <a:off x="5581650" y="4221163"/>
              <a:ext cx="0" cy="792162"/>
            </a:xfrm>
            <a:prstGeom prst="straightConnector1">
              <a:avLst/>
            </a:prstGeom>
            <a:noFill/>
            <a:ln w="9525" cap="flat" cmpd="sng">
              <a:solidFill>
                <a:srgbClr val="0033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2" name="Google Shape;272;p25"/>
            <p:cNvCxnSpPr/>
            <p:nvPr/>
          </p:nvCxnSpPr>
          <p:spPr>
            <a:xfrm rot="10800000">
              <a:off x="4429125" y="4221163"/>
              <a:ext cx="1152525" cy="0"/>
            </a:xfrm>
            <a:prstGeom prst="straightConnector1">
              <a:avLst/>
            </a:prstGeom>
            <a:noFill/>
            <a:ln w="9525" cap="flat" cmpd="sng">
              <a:solidFill>
                <a:srgbClr val="0033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73" name="Google Shape;273;p25"/>
            <p:cNvCxnSpPr/>
            <p:nvPr/>
          </p:nvCxnSpPr>
          <p:spPr>
            <a:xfrm rot="10800000">
              <a:off x="2413000" y="4221163"/>
              <a:ext cx="0" cy="792162"/>
            </a:xfrm>
            <a:prstGeom prst="straightConnector1">
              <a:avLst/>
            </a:prstGeom>
            <a:noFill/>
            <a:ln w="9525" cap="flat" cmpd="sng">
              <a:solidFill>
                <a:srgbClr val="0033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4" name="Google Shape;274;p25"/>
            <p:cNvCxnSpPr/>
            <p:nvPr/>
          </p:nvCxnSpPr>
          <p:spPr>
            <a:xfrm>
              <a:off x="2413000" y="4221163"/>
              <a:ext cx="1079500" cy="0"/>
            </a:xfrm>
            <a:prstGeom prst="straightConnector1">
              <a:avLst/>
            </a:prstGeom>
            <a:noFill/>
            <a:ln w="9525" cap="flat" cmpd="sng">
              <a:solidFill>
                <a:srgbClr val="0033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75" name="Google Shape;275;p25"/>
            <p:cNvSpPr/>
            <p:nvPr/>
          </p:nvSpPr>
          <p:spPr>
            <a:xfrm>
              <a:off x="3635375" y="3573463"/>
              <a:ext cx="431800" cy="360362"/>
            </a:xfrm>
            <a:prstGeom prst="downArrow">
              <a:avLst>
                <a:gd name="adj1" fmla="val 50000"/>
                <a:gd name="adj2" fmla="val 25000"/>
              </a:avLst>
            </a:prstGeom>
            <a:solidFill>
              <a:schemeClr val="dk1"/>
            </a:solidFill>
            <a:ln w="9525" cap="flat" cmpd="sng">
              <a:solidFill>
                <a:srgbClr val="0033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Noto Sans Symbols"/>
                <a:buNone/>
              </a:pPr>
              <a:endParaRPr sz="2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76" name="Google Shape;276;p25"/>
            <p:cNvSpPr/>
            <p:nvPr/>
          </p:nvSpPr>
          <p:spPr>
            <a:xfrm>
              <a:off x="1619250" y="1196975"/>
              <a:ext cx="4608513" cy="2303463"/>
            </a:xfrm>
            <a:prstGeom prst="rect">
              <a:avLst/>
            </a:prstGeom>
            <a:noFill/>
            <a:ln w="9525" cap="flat" cmpd="sng">
              <a:solidFill>
                <a:srgbClr val="0033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Noto Sans Symbols"/>
                <a:buNone/>
              </a:pPr>
              <a:endParaRPr sz="2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77" name="Google Shape;277;p25"/>
            <p:cNvSpPr/>
            <p:nvPr/>
          </p:nvSpPr>
          <p:spPr>
            <a:xfrm>
              <a:off x="1619250" y="4005263"/>
              <a:ext cx="4608513" cy="2376487"/>
            </a:xfrm>
            <a:prstGeom prst="rect">
              <a:avLst/>
            </a:prstGeom>
            <a:noFill/>
            <a:ln w="9525" cap="flat" cmpd="sng">
              <a:solidFill>
                <a:srgbClr val="0033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Noto Sans Symbols"/>
                <a:buNone/>
              </a:pPr>
              <a:endParaRPr sz="2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DBBC3B8B-4891-009F-B316-4F120C63EC70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6"/>
          <p:cNvSpPr txBox="1">
            <a:spLocks noGrp="1"/>
          </p:cNvSpPr>
          <p:nvPr>
            <p:ph type="title" idx="4294967295"/>
          </p:nvPr>
        </p:nvSpPr>
        <p:spPr>
          <a:xfrm>
            <a:off x="1571348" y="616800"/>
            <a:ext cx="11314112" cy="70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Alineamiento estratégico de las TI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26"/>
          <p:cNvSpPr txBox="1">
            <a:spLocks noGrp="1"/>
          </p:cNvSpPr>
          <p:nvPr>
            <p:ph type="body" idx="4294967295"/>
          </p:nvPr>
        </p:nvSpPr>
        <p:spPr>
          <a:xfrm>
            <a:off x="1571348" y="1791549"/>
            <a:ext cx="10102788" cy="3952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rmAutofit fontScale="77500" lnSpcReduction="20000"/>
          </a:bodyPr>
          <a:lstStyle/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None/>
            </a:pPr>
            <a:r>
              <a:rPr lang="es-ES" b="1" dirty="0"/>
              <a:t>PROCEDIMIENTO DE PLANIFICACION DE TI/SI A PARTIR DE LA ESTRATEGIA DE NEGOCIOS</a:t>
            </a: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None/>
            </a:pPr>
            <a:r>
              <a:rPr lang="es-ES" dirty="0"/>
              <a:t>Debe incluir:</a:t>
            </a:r>
            <a:endParaRPr dirty="0"/>
          </a:p>
          <a:p>
            <a:pPr marL="457200" lvl="0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Lista de proyectos para 3 a 5 años, referida a la situación en el punto de partida.</a:t>
            </a:r>
            <a:endParaRPr dirty="0"/>
          </a:p>
          <a:p>
            <a:pPr marL="457200" lvl="0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La prioridad de cada proyecto, contemplando aspectos relevantes del negocio y aspectos técnicos.</a:t>
            </a:r>
            <a:endParaRPr dirty="0"/>
          </a:p>
          <a:p>
            <a:pPr marL="457200" lvl="0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Para los proyectos del primer año, el detalle debe permitir su evaluación en términos de recursos para su desarrollo, a fin de incluirlos en el presupuesto anual.</a:t>
            </a:r>
            <a:endParaRPr dirty="0"/>
          </a:p>
          <a:p>
            <a:pPr marL="457200" lvl="0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Mecanismos de evaluación adecuados: calendario y presupuesto detallado</a:t>
            </a:r>
            <a:endParaRPr dirty="0"/>
          </a:p>
          <a:p>
            <a:pPr marL="457200" lvl="0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Lista de actividades donde la TI se use como herramienta de soporte para aumentar la eficacia o la eficiencia.</a:t>
            </a:r>
            <a:endParaRPr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612C42C-85F6-B18E-E535-42FF774A4B56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>
            <a:spLocks noGrp="1"/>
          </p:cNvSpPr>
          <p:nvPr>
            <p:ph type="title" idx="4294967295"/>
          </p:nvPr>
        </p:nvSpPr>
        <p:spPr>
          <a:xfrm>
            <a:off x="1438182" y="742602"/>
            <a:ext cx="11314112" cy="70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Alineamiento estratégico de las TI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27"/>
          <p:cNvSpPr txBox="1">
            <a:spLocks noGrp="1"/>
          </p:cNvSpPr>
          <p:nvPr>
            <p:ph type="body" idx="4294967295"/>
          </p:nvPr>
        </p:nvSpPr>
        <p:spPr>
          <a:xfrm>
            <a:off x="1438182" y="1748979"/>
            <a:ext cx="10280342" cy="40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rmAutofit fontScale="85000" lnSpcReduction="10000"/>
          </a:bodyPr>
          <a:lstStyle/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None/>
            </a:pPr>
            <a:r>
              <a:rPr lang="es-ES" b="1" dirty="0"/>
              <a:t>PROCEDIMIENTO DE PLANIFICACION DE TI/SI A PARTIR DE LA ESTRATEGIA DE NEGOCIOS</a:t>
            </a: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None/>
            </a:pPr>
            <a:r>
              <a:rPr lang="es-ES" dirty="0"/>
              <a:t>Debe incluir:</a:t>
            </a:r>
            <a:endParaRPr dirty="0"/>
          </a:p>
          <a:p>
            <a:pPr marL="457200" lvl="0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El equipo debe representar todas las áreas de la empresa (evitar sesgos).</a:t>
            </a:r>
            <a:endParaRPr dirty="0"/>
          </a:p>
          <a:p>
            <a:pPr marL="1066785" lvl="1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0090"/>
              <a:buChar char="o"/>
            </a:pPr>
            <a:r>
              <a:rPr lang="es-ES" dirty="0"/>
              <a:t>Responsable: Dirección de la empresa, con participación del estamento técnico.</a:t>
            </a:r>
            <a:endParaRPr dirty="0"/>
          </a:p>
          <a:p>
            <a:pPr marL="457200" lvl="0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Se elabora con una perspectiva de negocio, no con una perspectiva tecnológica.</a:t>
            </a:r>
            <a:endParaRPr dirty="0"/>
          </a:p>
          <a:p>
            <a:pPr marL="457200" lvl="0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Integra las necesidades de información, cruzando las directrices estratégicas con las funciones de negocio de las distintas unidades de la empresa.</a:t>
            </a:r>
            <a:endParaRPr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5E214D53-541C-E931-C8E2-77AA6131A323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8"/>
          <p:cNvSpPr txBox="1">
            <a:spLocks noGrp="1"/>
          </p:cNvSpPr>
          <p:nvPr>
            <p:ph type="title" idx="4294967295"/>
          </p:nvPr>
        </p:nvSpPr>
        <p:spPr>
          <a:xfrm>
            <a:off x="1358107" y="137677"/>
            <a:ext cx="3560763" cy="706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Alineamiento estratégico - Estructura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28"/>
          <p:cNvSpPr txBox="1"/>
          <p:nvPr/>
        </p:nvSpPr>
        <p:spPr>
          <a:xfrm>
            <a:off x="4354005" y="1341796"/>
            <a:ext cx="2232025" cy="3143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rPr lang="es-ES" sz="1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Estrategia de la Empresa</a:t>
            </a:r>
            <a:endParaRPr dirty="0"/>
          </a:p>
        </p:txBody>
      </p:sp>
      <p:cxnSp>
        <p:nvCxnSpPr>
          <p:cNvPr id="299" name="Google Shape;299;p28"/>
          <p:cNvCxnSpPr/>
          <p:nvPr/>
        </p:nvCxnSpPr>
        <p:spPr>
          <a:xfrm>
            <a:off x="4354005" y="2278421"/>
            <a:ext cx="2232025" cy="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0" name="Google Shape;300;p28"/>
          <p:cNvCxnSpPr/>
          <p:nvPr/>
        </p:nvCxnSpPr>
        <p:spPr>
          <a:xfrm>
            <a:off x="4354005" y="2565759"/>
            <a:ext cx="2232025" cy="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" name="Google Shape;301;p28"/>
          <p:cNvCxnSpPr/>
          <p:nvPr/>
        </p:nvCxnSpPr>
        <p:spPr>
          <a:xfrm>
            <a:off x="4354005" y="2926121"/>
            <a:ext cx="2232025" cy="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2" name="Google Shape;302;p28"/>
          <p:cNvCxnSpPr/>
          <p:nvPr/>
        </p:nvCxnSpPr>
        <p:spPr>
          <a:xfrm>
            <a:off x="4354005" y="3357921"/>
            <a:ext cx="2232025" cy="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3" name="Google Shape;303;p28"/>
          <p:cNvCxnSpPr/>
          <p:nvPr/>
        </p:nvCxnSpPr>
        <p:spPr>
          <a:xfrm>
            <a:off x="4354005" y="3789721"/>
            <a:ext cx="2232025" cy="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4" name="Google Shape;304;p28"/>
          <p:cNvCxnSpPr/>
          <p:nvPr/>
        </p:nvCxnSpPr>
        <p:spPr>
          <a:xfrm>
            <a:off x="4354005" y="2278421"/>
            <a:ext cx="0" cy="151130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5" name="Google Shape;305;p28"/>
          <p:cNvCxnSpPr/>
          <p:nvPr/>
        </p:nvCxnSpPr>
        <p:spPr>
          <a:xfrm>
            <a:off x="4712780" y="2278421"/>
            <a:ext cx="0" cy="151130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6" name="Google Shape;306;p28"/>
          <p:cNvCxnSpPr/>
          <p:nvPr/>
        </p:nvCxnSpPr>
        <p:spPr>
          <a:xfrm>
            <a:off x="5073142" y="2278421"/>
            <a:ext cx="0" cy="151130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28"/>
          <p:cNvCxnSpPr/>
          <p:nvPr/>
        </p:nvCxnSpPr>
        <p:spPr>
          <a:xfrm>
            <a:off x="5504942" y="2278421"/>
            <a:ext cx="0" cy="151130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28"/>
          <p:cNvCxnSpPr/>
          <p:nvPr/>
        </p:nvCxnSpPr>
        <p:spPr>
          <a:xfrm>
            <a:off x="5865305" y="2278421"/>
            <a:ext cx="0" cy="151130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28"/>
          <p:cNvCxnSpPr/>
          <p:nvPr/>
        </p:nvCxnSpPr>
        <p:spPr>
          <a:xfrm>
            <a:off x="6225667" y="2278421"/>
            <a:ext cx="0" cy="151130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0" name="Google Shape;310;p28"/>
          <p:cNvCxnSpPr/>
          <p:nvPr/>
        </p:nvCxnSpPr>
        <p:spPr>
          <a:xfrm>
            <a:off x="6586030" y="2278421"/>
            <a:ext cx="0" cy="151130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1" name="Google Shape;311;p28"/>
          <p:cNvSpPr txBox="1"/>
          <p:nvPr/>
        </p:nvSpPr>
        <p:spPr>
          <a:xfrm rot="-5400000">
            <a:off x="2818893" y="2876908"/>
            <a:ext cx="1511300" cy="3143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rPr lang="es-E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Departamentos</a:t>
            </a:r>
            <a:endParaRPr/>
          </a:p>
        </p:txBody>
      </p:sp>
      <p:sp>
        <p:nvSpPr>
          <p:cNvPr id="312" name="Google Shape;312;p28"/>
          <p:cNvSpPr txBox="1"/>
          <p:nvPr/>
        </p:nvSpPr>
        <p:spPr>
          <a:xfrm rot="-5400000">
            <a:off x="3280855" y="2772133"/>
            <a:ext cx="1511300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rPr lang="es-E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Funciones de negocio</a:t>
            </a:r>
            <a:endParaRPr/>
          </a:p>
        </p:txBody>
      </p:sp>
      <p:cxnSp>
        <p:nvCxnSpPr>
          <p:cNvPr id="313" name="Google Shape;313;p28"/>
          <p:cNvCxnSpPr/>
          <p:nvPr/>
        </p:nvCxnSpPr>
        <p:spPr>
          <a:xfrm>
            <a:off x="3922205" y="3645259"/>
            <a:ext cx="287337" cy="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4" name="Google Shape;314;p28"/>
          <p:cNvCxnSpPr/>
          <p:nvPr/>
        </p:nvCxnSpPr>
        <p:spPr>
          <a:xfrm>
            <a:off x="3922205" y="2421296"/>
            <a:ext cx="287337" cy="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5" name="Google Shape;315;p28"/>
          <p:cNvCxnSpPr/>
          <p:nvPr/>
        </p:nvCxnSpPr>
        <p:spPr>
          <a:xfrm>
            <a:off x="4065080" y="2710221"/>
            <a:ext cx="215900" cy="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6" name="Google Shape;316;p28"/>
          <p:cNvCxnSpPr/>
          <p:nvPr/>
        </p:nvCxnSpPr>
        <p:spPr>
          <a:xfrm>
            <a:off x="4065080" y="3502384"/>
            <a:ext cx="215900" cy="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7" name="Google Shape;317;p28"/>
          <p:cNvSpPr txBox="1"/>
          <p:nvPr/>
        </p:nvSpPr>
        <p:spPr>
          <a:xfrm>
            <a:off x="4354005" y="1629134"/>
            <a:ext cx="2232025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rPr lang="es-E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Acciones estratégicas</a:t>
            </a:r>
            <a:endParaRPr/>
          </a:p>
        </p:txBody>
      </p:sp>
      <p:cxnSp>
        <p:nvCxnSpPr>
          <p:cNvPr id="318" name="Google Shape;318;p28"/>
          <p:cNvCxnSpPr/>
          <p:nvPr/>
        </p:nvCxnSpPr>
        <p:spPr>
          <a:xfrm>
            <a:off x="4496880" y="1989496"/>
            <a:ext cx="0" cy="21590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9" name="Google Shape;319;p28"/>
          <p:cNvCxnSpPr/>
          <p:nvPr/>
        </p:nvCxnSpPr>
        <p:spPr>
          <a:xfrm>
            <a:off x="4857242" y="1989496"/>
            <a:ext cx="0" cy="21590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0" name="Google Shape;320;p28"/>
          <p:cNvCxnSpPr/>
          <p:nvPr/>
        </p:nvCxnSpPr>
        <p:spPr>
          <a:xfrm>
            <a:off x="5289042" y="1989496"/>
            <a:ext cx="0" cy="21590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1" name="Google Shape;321;p28"/>
          <p:cNvCxnSpPr/>
          <p:nvPr/>
        </p:nvCxnSpPr>
        <p:spPr>
          <a:xfrm>
            <a:off x="5649405" y="1989496"/>
            <a:ext cx="0" cy="21590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2" name="Google Shape;322;p28"/>
          <p:cNvCxnSpPr/>
          <p:nvPr/>
        </p:nvCxnSpPr>
        <p:spPr>
          <a:xfrm>
            <a:off x="6081205" y="1989496"/>
            <a:ext cx="0" cy="21590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3" name="Google Shape;323;p28"/>
          <p:cNvCxnSpPr/>
          <p:nvPr/>
        </p:nvCxnSpPr>
        <p:spPr>
          <a:xfrm>
            <a:off x="6370130" y="1989496"/>
            <a:ext cx="0" cy="21590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4" name="Google Shape;324;p28"/>
          <p:cNvSpPr/>
          <p:nvPr/>
        </p:nvSpPr>
        <p:spPr>
          <a:xfrm>
            <a:off x="7449630" y="1845034"/>
            <a:ext cx="1368425" cy="9366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None/>
            </a:pPr>
            <a:r>
              <a:rPr lang="es-ES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PLAN DE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None/>
            </a:pPr>
            <a:r>
              <a:rPr lang="es-ES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TECNOLOGIAS Y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None/>
            </a:pPr>
            <a:r>
              <a:rPr lang="es-ES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SISTEMAS DE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None/>
            </a:pPr>
            <a:r>
              <a:rPr lang="es-ES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INFORMACION</a:t>
            </a:r>
            <a:endParaRPr/>
          </a:p>
        </p:txBody>
      </p:sp>
      <p:sp>
        <p:nvSpPr>
          <p:cNvPr id="325" name="Google Shape;325;p28"/>
          <p:cNvSpPr/>
          <p:nvPr/>
        </p:nvSpPr>
        <p:spPr>
          <a:xfrm>
            <a:off x="9105392" y="1341796"/>
            <a:ext cx="2160588" cy="5048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r>
              <a:rPr lang="es-ES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Comité de  Tecnologías y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r>
              <a:rPr lang="es-ES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Sistemas de Información</a:t>
            </a:r>
            <a:endParaRPr/>
          </a:p>
        </p:txBody>
      </p:sp>
      <p:sp>
        <p:nvSpPr>
          <p:cNvPr id="326" name="Google Shape;326;p28"/>
          <p:cNvSpPr/>
          <p:nvPr/>
        </p:nvSpPr>
        <p:spPr>
          <a:xfrm>
            <a:off x="7449630" y="4221521"/>
            <a:ext cx="1368425" cy="647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r>
              <a:rPr lang="es-ES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PLAN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r>
              <a:rPr lang="es-ES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INFORMATICO</a:t>
            </a:r>
            <a:endParaRPr/>
          </a:p>
        </p:txBody>
      </p:sp>
      <p:sp>
        <p:nvSpPr>
          <p:cNvPr id="327" name="Google Shape;327;p28"/>
          <p:cNvSpPr/>
          <p:nvPr/>
        </p:nvSpPr>
        <p:spPr>
          <a:xfrm>
            <a:off x="6586031" y="5374046"/>
            <a:ext cx="1441450" cy="7207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None/>
            </a:pPr>
            <a:r>
              <a:rPr lang="es-ES" sz="11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PLAN DE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None/>
            </a:pPr>
            <a:r>
              <a:rPr lang="es-ES" sz="11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HARDWARE Y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oto Sans Symbols"/>
              <a:buNone/>
            </a:pPr>
            <a:r>
              <a:rPr lang="es-ES" sz="11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SOFTWARE BASE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r>
              <a:rPr lang="es-ES" sz="1200" dirty="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dirty="0"/>
          </a:p>
        </p:txBody>
      </p:sp>
      <p:sp>
        <p:nvSpPr>
          <p:cNvPr id="328" name="Google Shape;328;p28"/>
          <p:cNvSpPr/>
          <p:nvPr/>
        </p:nvSpPr>
        <p:spPr>
          <a:xfrm>
            <a:off x="8386255" y="5374046"/>
            <a:ext cx="1368425" cy="7207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r>
              <a:rPr lang="es-ES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PROYECTOS A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r>
              <a:rPr lang="es-ES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DESARROLLAR</a:t>
            </a:r>
            <a:endParaRPr/>
          </a:p>
        </p:txBody>
      </p:sp>
      <p:sp>
        <p:nvSpPr>
          <p:cNvPr id="329" name="Google Shape;329;p28"/>
          <p:cNvSpPr/>
          <p:nvPr/>
        </p:nvSpPr>
        <p:spPr>
          <a:xfrm>
            <a:off x="9321292" y="4221521"/>
            <a:ext cx="1368425" cy="647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r>
              <a:rPr lang="es-ES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Necesidades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r>
              <a:rPr lang="es-ES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Internas de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r>
              <a:rPr lang="es-ES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informática</a:t>
            </a:r>
            <a:endParaRPr/>
          </a:p>
        </p:txBody>
      </p:sp>
      <p:sp>
        <p:nvSpPr>
          <p:cNvPr id="330" name="Google Shape;330;p28"/>
          <p:cNvSpPr txBox="1"/>
          <p:nvPr/>
        </p:nvSpPr>
        <p:spPr>
          <a:xfrm>
            <a:off x="9972167" y="5374046"/>
            <a:ext cx="1728788" cy="84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88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●"/>
            </a:pPr>
            <a:r>
              <a:rPr lang="es-E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Dirigidos por SI</a:t>
            </a:r>
            <a:endParaRPr/>
          </a:p>
          <a:p>
            <a:pPr marL="0" marR="0" lvl="0" indent="-8890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●"/>
            </a:pPr>
            <a:r>
              <a:rPr lang="es-E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 colaboración de los usuarios</a:t>
            </a:r>
            <a:endParaRPr/>
          </a:p>
        </p:txBody>
      </p:sp>
      <p:sp>
        <p:nvSpPr>
          <p:cNvPr id="331" name="Google Shape;331;p28"/>
          <p:cNvSpPr txBox="1"/>
          <p:nvPr/>
        </p:nvSpPr>
        <p:spPr>
          <a:xfrm>
            <a:off x="8889492" y="1918059"/>
            <a:ext cx="3095625" cy="1158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63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●"/>
            </a:pPr>
            <a:r>
              <a:rPr lang="es-ES" sz="1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Elaborado por un equipo de SI</a:t>
            </a:r>
            <a:endParaRPr dirty="0"/>
          </a:p>
          <a:p>
            <a:pPr marL="0" marR="0" lvl="0" indent="-635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●"/>
            </a:pPr>
            <a:r>
              <a:rPr lang="es-ES" sz="1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Coordinado por el director de sistemas de información</a:t>
            </a:r>
            <a:endParaRPr dirty="0"/>
          </a:p>
          <a:p>
            <a:pPr marL="0" marR="0" lvl="0" indent="-635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●"/>
            </a:pPr>
            <a:r>
              <a:rPr lang="es-ES" sz="1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Aprobado por el comité ejecutivo</a:t>
            </a:r>
            <a:endParaRPr dirty="0"/>
          </a:p>
          <a:p>
            <a:pPr marL="0" marR="0" lvl="0" indent="-635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●"/>
            </a:pPr>
            <a:r>
              <a:rPr lang="es-ES" sz="1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Establecen prioridades</a:t>
            </a:r>
            <a:endParaRPr dirty="0"/>
          </a:p>
          <a:p>
            <a:pPr marL="0" marR="0" lvl="0" indent="-635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Char char="●"/>
            </a:pPr>
            <a:r>
              <a:rPr lang="es-ES" sz="1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Marca políticas</a:t>
            </a:r>
            <a:endParaRPr dirty="0"/>
          </a:p>
        </p:txBody>
      </p:sp>
      <p:sp>
        <p:nvSpPr>
          <p:cNvPr id="332" name="Google Shape;332;p28"/>
          <p:cNvSpPr txBox="1"/>
          <p:nvPr/>
        </p:nvSpPr>
        <p:spPr>
          <a:xfrm>
            <a:off x="9105392" y="3213459"/>
            <a:ext cx="1728788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rPr lang="es-ES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Responsabilidad de la dirección de SI</a:t>
            </a:r>
            <a:endParaRPr/>
          </a:p>
        </p:txBody>
      </p:sp>
      <p:sp>
        <p:nvSpPr>
          <p:cNvPr id="333" name="Google Shape;333;p28"/>
          <p:cNvSpPr/>
          <p:nvPr/>
        </p:nvSpPr>
        <p:spPr>
          <a:xfrm>
            <a:off x="6801930" y="1989496"/>
            <a:ext cx="360362" cy="1079500"/>
          </a:xfrm>
          <a:prstGeom prst="ellipse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34" name="Google Shape;334;p28"/>
          <p:cNvSpPr txBox="1"/>
          <p:nvPr/>
        </p:nvSpPr>
        <p:spPr>
          <a:xfrm>
            <a:off x="6801930" y="1341796"/>
            <a:ext cx="1728787" cy="39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oto Sans Symbols"/>
              <a:buNone/>
            </a:pPr>
            <a:r>
              <a:rPr lang="es-ES" sz="1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Necesidades de información se integran en</a:t>
            </a:r>
            <a:endParaRPr/>
          </a:p>
        </p:txBody>
      </p:sp>
      <p:cxnSp>
        <p:nvCxnSpPr>
          <p:cNvPr id="335" name="Google Shape;335;p28"/>
          <p:cNvCxnSpPr/>
          <p:nvPr/>
        </p:nvCxnSpPr>
        <p:spPr>
          <a:xfrm flipH="1">
            <a:off x="7017830" y="1629134"/>
            <a:ext cx="71437" cy="288925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6" name="Google Shape;336;p28"/>
          <p:cNvCxnSpPr/>
          <p:nvPr/>
        </p:nvCxnSpPr>
        <p:spPr>
          <a:xfrm flipH="1">
            <a:off x="8530717" y="1557696"/>
            <a:ext cx="503238" cy="21590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337" name="Google Shape;337;p28"/>
          <p:cNvCxnSpPr/>
          <p:nvPr/>
        </p:nvCxnSpPr>
        <p:spPr>
          <a:xfrm flipH="1">
            <a:off x="8530717" y="3573821"/>
            <a:ext cx="574675" cy="936625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338" name="Google Shape;338;p28"/>
          <p:cNvCxnSpPr/>
          <p:nvPr/>
        </p:nvCxnSpPr>
        <p:spPr>
          <a:xfrm>
            <a:off x="8889492" y="4581884"/>
            <a:ext cx="360363" cy="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9" name="Google Shape;339;p28"/>
          <p:cNvCxnSpPr/>
          <p:nvPr/>
        </p:nvCxnSpPr>
        <p:spPr>
          <a:xfrm>
            <a:off x="8097330" y="2926121"/>
            <a:ext cx="0" cy="10080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0" name="Google Shape;340;p28"/>
          <p:cNvCxnSpPr/>
          <p:nvPr/>
        </p:nvCxnSpPr>
        <p:spPr>
          <a:xfrm>
            <a:off x="8097330" y="2997559"/>
            <a:ext cx="0" cy="1152525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1" name="Google Shape;341;p28"/>
          <p:cNvCxnSpPr/>
          <p:nvPr/>
        </p:nvCxnSpPr>
        <p:spPr>
          <a:xfrm flipH="1">
            <a:off x="7522655" y="4942246"/>
            <a:ext cx="358775" cy="360363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2" name="Google Shape;342;p28"/>
          <p:cNvCxnSpPr/>
          <p:nvPr/>
        </p:nvCxnSpPr>
        <p:spPr>
          <a:xfrm>
            <a:off x="8386255" y="4942246"/>
            <a:ext cx="431800" cy="360363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3" name="Google Shape;343;p28"/>
          <p:cNvSpPr/>
          <p:nvPr/>
        </p:nvSpPr>
        <p:spPr>
          <a:xfrm>
            <a:off x="8314817" y="3789721"/>
            <a:ext cx="1295400" cy="360363"/>
          </a:xfrm>
          <a:custGeom>
            <a:avLst/>
            <a:gdLst/>
            <a:ahLst/>
            <a:cxnLst/>
            <a:rect l="l" t="t" r="r" b="b"/>
            <a:pathLst>
              <a:path w="816" h="227" extrusionOk="0">
                <a:moveTo>
                  <a:pt x="816" y="227"/>
                </a:moveTo>
                <a:cubicBezTo>
                  <a:pt x="634" y="113"/>
                  <a:pt x="453" y="0"/>
                  <a:pt x="317" y="0"/>
                </a:cubicBezTo>
                <a:cubicBezTo>
                  <a:pt x="181" y="0"/>
                  <a:pt x="53" y="189"/>
                  <a:pt x="0" y="227"/>
                </a:cubicBezTo>
              </a:path>
            </a:pathLst>
          </a:custGeom>
          <a:noFill/>
          <a:ln w="9525" cap="flat" cmpd="sng">
            <a:solidFill>
              <a:srgbClr val="0033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28"/>
          <p:cNvSpPr txBox="1"/>
          <p:nvPr/>
        </p:nvSpPr>
        <p:spPr>
          <a:xfrm>
            <a:off x="3488817" y="4294546"/>
            <a:ext cx="1728788" cy="523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None/>
            </a:pPr>
            <a:r>
              <a:rPr lang="es-ES" sz="1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Deben servir a los departamentos</a:t>
            </a:r>
            <a:endParaRPr dirty="0"/>
          </a:p>
        </p:txBody>
      </p:sp>
      <p:sp>
        <p:nvSpPr>
          <p:cNvPr id="345" name="Google Shape;345;p28"/>
          <p:cNvSpPr txBox="1"/>
          <p:nvPr/>
        </p:nvSpPr>
        <p:spPr>
          <a:xfrm>
            <a:off x="3488817" y="5158146"/>
            <a:ext cx="1944688" cy="646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r>
              <a:rPr lang="es-ES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Mecanismos de control responsabilidad de las subdirecciones generales</a:t>
            </a:r>
            <a:endParaRPr/>
          </a:p>
        </p:txBody>
      </p:sp>
      <p:sp>
        <p:nvSpPr>
          <p:cNvPr id="346" name="Google Shape;346;p28"/>
          <p:cNvSpPr/>
          <p:nvPr/>
        </p:nvSpPr>
        <p:spPr>
          <a:xfrm>
            <a:off x="3561842" y="5878871"/>
            <a:ext cx="1368425" cy="72072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r>
              <a:rPr lang="es-ES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Comité de 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None/>
            </a:pPr>
            <a:r>
              <a:rPr lang="es-ES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Tecnologías y SI</a:t>
            </a:r>
            <a:endParaRPr/>
          </a:p>
        </p:txBody>
      </p:sp>
      <p:sp>
        <p:nvSpPr>
          <p:cNvPr id="347" name="Google Shape;347;p28"/>
          <p:cNvSpPr/>
          <p:nvPr/>
        </p:nvSpPr>
        <p:spPr>
          <a:xfrm>
            <a:off x="5649405" y="5589946"/>
            <a:ext cx="215900" cy="288925"/>
          </a:xfrm>
          <a:prstGeom prst="ellipse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48" name="Google Shape;348;p28"/>
          <p:cNvSpPr/>
          <p:nvPr/>
        </p:nvSpPr>
        <p:spPr>
          <a:xfrm>
            <a:off x="5362067" y="1845034"/>
            <a:ext cx="3889375" cy="4884737"/>
          </a:xfrm>
          <a:custGeom>
            <a:avLst/>
            <a:gdLst/>
            <a:ahLst/>
            <a:cxnLst/>
            <a:rect l="l" t="t" r="r" b="b"/>
            <a:pathLst>
              <a:path w="2450" h="2941" extrusionOk="0">
                <a:moveTo>
                  <a:pt x="2450" y="2449"/>
                </a:moveTo>
                <a:cubicBezTo>
                  <a:pt x="2438" y="2513"/>
                  <a:pt x="2427" y="2578"/>
                  <a:pt x="2359" y="2631"/>
                </a:cubicBezTo>
                <a:cubicBezTo>
                  <a:pt x="2291" y="2684"/>
                  <a:pt x="2192" y="2729"/>
                  <a:pt x="2041" y="2767"/>
                </a:cubicBezTo>
                <a:cubicBezTo>
                  <a:pt x="1890" y="2805"/>
                  <a:pt x="1664" y="2843"/>
                  <a:pt x="1452" y="2858"/>
                </a:cubicBezTo>
                <a:cubicBezTo>
                  <a:pt x="1240" y="2873"/>
                  <a:pt x="937" y="2873"/>
                  <a:pt x="771" y="2858"/>
                </a:cubicBezTo>
                <a:cubicBezTo>
                  <a:pt x="605" y="2843"/>
                  <a:pt x="567" y="2941"/>
                  <a:pt x="454" y="2767"/>
                </a:cubicBezTo>
                <a:cubicBezTo>
                  <a:pt x="341" y="2593"/>
                  <a:pt x="167" y="2275"/>
                  <a:pt x="91" y="1814"/>
                </a:cubicBezTo>
                <a:cubicBezTo>
                  <a:pt x="15" y="1353"/>
                  <a:pt x="7" y="676"/>
                  <a:pt x="0" y="0"/>
                </a:cubicBezTo>
              </a:path>
            </a:pathLst>
          </a:custGeom>
          <a:noFill/>
          <a:ln w="9525" cap="flat" cmpd="sng">
            <a:solidFill>
              <a:srgbClr val="0033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28"/>
          <p:cNvSpPr/>
          <p:nvPr/>
        </p:nvSpPr>
        <p:spPr>
          <a:xfrm>
            <a:off x="4065080" y="3789721"/>
            <a:ext cx="4679950" cy="2833688"/>
          </a:xfrm>
          <a:custGeom>
            <a:avLst/>
            <a:gdLst/>
            <a:ahLst/>
            <a:cxnLst/>
            <a:rect l="l" t="t" r="r" b="b"/>
            <a:pathLst>
              <a:path w="2903" h="1603" extrusionOk="0">
                <a:moveTo>
                  <a:pt x="2903" y="1270"/>
                </a:moveTo>
                <a:cubicBezTo>
                  <a:pt x="2827" y="1353"/>
                  <a:pt x="2752" y="1436"/>
                  <a:pt x="2495" y="1451"/>
                </a:cubicBezTo>
                <a:cubicBezTo>
                  <a:pt x="2238" y="1466"/>
                  <a:pt x="1777" y="1603"/>
                  <a:pt x="1361" y="1361"/>
                </a:cubicBezTo>
                <a:cubicBezTo>
                  <a:pt x="945" y="1119"/>
                  <a:pt x="227" y="227"/>
                  <a:pt x="0" y="0"/>
                </a:cubicBezTo>
              </a:path>
            </a:pathLst>
          </a:custGeom>
          <a:noFill/>
          <a:ln w="9525" cap="flat" cmpd="sng">
            <a:solidFill>
              <a:srgbClr val="0033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50" name="Google Shape;350;p28"/>
          <p:cNvCxnSpPr/>
          <p:nvPr/>
        </p:nvCxnSpPr>
        <p:spPr>
          <a:xfrm>
            <a:off x="5146167" y="5445484"/>
            <a:ext cx="360363" cy="217487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1" name="Google Shape;351;p28"/>
          <p:cNvSpPr/>
          <p:nvPr/>
        </p:nvSpPr>
        <p:spPr>
          <a:xfrm>
            <a:off x="5577967" y="3502384"/>
            <a:ext cx="144463" cy="142875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0033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52" name="Google Shape;352;p28"/>
          <p:cNvSpPr/>
          <p:nvPr/>
        </p:nvSpPr>
        <p:spPr>
          <a:xfrm>
            <a:off x="5938330" y="3070584"/>
            <a:ext cx="144462" cy="142875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0033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53" name="Google Shape;353;p28"/>
          <p:cNvSpPr/>
          <p:nvPr/>
        </p:nvSpPr>
        <p:spPr>
          <a:xfrm>
            <a:off x="5577967" y="2710221"/>
            <a:ext cx="144463" cy="142875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0033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54" name="Google Shape;354;p28"/>
          <p:cNvSpPr/>
          <p:nvPr/>
        </p:nvSpPr>
        <p:spPr>
          <a:xfrm>
            <a:off x="4857242" y="2349859"/>
            <a:ext cx="144463" cy="142875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0033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55" name="Google Shape;355;p28"/>
          <p:cNvSpPr/>
          <p:nvPr/>
        </p:nvSpPr>
        <p:spPr>
          <a:xfrm>
            <a:off x="4425442" y="2710221"/>
            <a:ext cx="144463" cy="142875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0033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56" name="Google Shape;356;p28"/>
          <p:cNvSpPr/>
          <p:nvPr/>
        </p:nvSpPr>
        <p:spPr>
          <a:xfrm>
            <a:off x="4785805" y="3070584"/>
            <a:ext cx="144462" cy="142875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0033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57" name="Google Shape;357;p28"/>
          <p:cNvSpPr/>
          <p:nvPr/>
        </p:nvSpPr>
        <p:spPr>
          <a:xfrm>
            <a:off x="4425442" y="3502384"/>
            <a:ext cx="144463" cy="142875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0033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58" name="Google Shape;358;p28"/>
          <p:cNvSpPr/>
          <p:nvPr/>
        </p:nvSpPr>
        <p:spPr>
          <a:xfrm>
            <a:off x="6009767" y="2349859"/>
            <a:ext cx="144463" cy="142875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0033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59" name="Google Shape;359;p28"/>
          <p:cNvSpPr/>
          <p:nvPr/>
        </p:nvSpPr>
        <p:spPr>
          <a:xfrm>
            <a:off x="5146167" y="3070584"/>
            <a:ext cx="144463" cy="142875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rgbClr val="0033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360" name="Google Shape;360;p28"/>
          <p:cNvCxnSpPr/>
          <p:nvPr/>
        </p:nvCxnSpPr>
        <p:spPr>
          <a:xfrm rot="10800000" flipH="1">
            <a:off x="5289042" y="2494321"/>
            <a:ext cx="2089150" cy="64770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1" name="Google Shape;361;p28"/>
          <p:cNvCxnSpPr/>
          <p:nvPr/>
        </p:nvCxnSpPr>
        <p:spPr>
          <a:xfrm rot="10800000" flipH="1">
            <a:off x="6154230" y="2205396"/>
            <a:ext cx="1223962" cy="21590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2" name="Google Shape;362;p28"/>
          <p:cNvCxnSpPr/>
          <p:nvPr/>
        </p:nvCxnSpPr>
        <p:spPr>
          <a:xfrm>
            <a:off x="4569905" y="2781659"/>
            <a:ext cx="431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3" name="Google Shape;363;p28"/>
          <p:cNvCxnSpPr/>
          <p:nvPr/>
        </p:nvCxnSpPr>
        <p:spPr>
          <a:xfrm rot="10800000" flipH="1">
            <a:off x="4569905" y="2349859"/>
            <a:ext cx="2808287" cy="431800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64" name="Google Shape;364;p28"/>
          <p:cNvCxnSpPr/>
          <p:nvPr/>
        </p:nvCxnSpPr>
        <p:spPr>
          <a:xfrm rot="10800000" flipH="1">
            <a:off x="5577967" y="2637196"/>
            <a:ext cx="1800225" cy="938213"/>
          </a:xfrm>
          <a:prstGeom prst="straightConnector1">
            <a:avLst/>
          </a:prstGeom>
          <a:noFill/>
          <a:ln w="9525" cap="flat" cmpd="sng">
            <a:solidFill>
              <a:srgbClr val="0033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CuadroTexto 1">
            <a:extLst>
              <a:ext uri="{FF2B5EF4-FFF2-40B4-BE49-F238E27FC236}">
                <a16:creationId xmlns:a16="http://schemas.microsoft.com/office/drawing/2014/main" id="{78DBF6FC-6EBF-F39C-D5B0-C418304A3A93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9"/>
          <p:cNvSpPr txBox="1">
            <a:spLocks noGrp="1"/>
          </p:cNvSpPr>
          <p:nvPr>
            <p:ph type="title" idx="4294967295"/>
          </p:nvPr>
        </p:nvSpPr>
        <p:spPr>
          <a:xfrm>
            <a:off x="1291862" y="728500"/>
            <a:ext cx="11314112" cy="706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Alineamiento estratégico de las TI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1" name="Google Shape;371;p29"/>
          <p:cNvSpPr txBox="1"/>
          <p:nvPr/>
        </p:nvSpPr>
        <p:spPr>
          <a:xfrm>
            <a:off x="1291862" y="1699855"/>
            <a:ext cx="5944565" cy="3372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09585" marR="0" lvl="0" indent="-541853" algn="just" rtl="0">
              <a:lnSpc>
                <a:spcPct val="9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s-ES" sz="2800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alineamiento comprende</a:t>
            </a:r>
            <a:r>
              <a:rPr lang="es-E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dirty="0"/>
          </a:p>
          <a:p>
            <a:pPr marL="1219170" marR="0" lvl="1" indent="-447029" algn="just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680"/>
              <a:buFont typeface="Arial"/>
              <a:buChar char="o"/>
            </a:pPr>
            <a:r>
              <a:rPr lang="es-E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Conocimiento del negocio.</a:t>
            </a:r>
            <a:endParaRPr dirty="0"/>
          </a:p>
          <a:p>
            <a:pPr marL="1219170" marR="0" lvl="1" indent="-447029" algn="just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680"/>
              <a:buFont typeface="Arial"/>
              <a:buChar char="o"/>
            </a:pPr>
            <a:r>
              <a:rPr lang="es-E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Aprendizaje continuo.</a:t>
            </a:r>
            <a:endParaRPr dirty="0"/>
          </a:p>
          <a:p>
            <a:pPr marL="1219170" marR="0" lvl="1" indent="-447029" algn="just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680"/>
              <a:buFont typeface="Arial"/>
              <a:buChar char="o"/>
            </a:pPr>
            <a:r>
              <a:rPr lang="es-E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Adaptación al cambio.</a:t>
            </a:r>
            <a:endParaRPr dirty="0"/>
          </a:p>
          <a:p>
            <a:pPr marL="1219170" marR="0" lvl="1" indent="-447029" algn="just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680"/>
              <a:buFont typeface="Arial"/>
              <a:buChar char="o"/>
            </a:pPr>
            <a:r>
              <a:rPr lang="es-E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Diversas áreas de una empresa.</a:t>
            </a:r>
            <a:endParaRPr dirty="0"/>
          </a:p>
          <a:p>
            <a:pPr marL="1219170" marR="0" lvl="1" indent="-447029" algn="just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680"/>
              <a:buFont typeface="Arial"/>
              <a:buChar char="o"/>
            </a:pPr>
            <a:r>
              <a:rPr lang="es-E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Proceso de la gente y no un trámite.</a:t>
            </a:r>
            <a:endParaRPr dirty="0"/>
          </a:p>
          <a:p>
            <a:pPr marL="1219170" marR="0" lvl="1" indent="-340349" algn="just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168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72" name="Google Shape;372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74136" y="3385927"/>
            <a:ext cx="4560047" cy="274357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76E20B41-69ED-2E16-51F1-06EEDDFDEA5E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0"/>
          <p:cNvSpPr txBox="1">
            <a:spLocks noGrp="1"/>
          </p:cNvSpPr>
          <p:nvPr>
            <p:ph type="title" idx="4294967295"/>
          </p:nvPr>
        </p:nvSpPr>
        <p:spPr>
          <a:xfrm>
            <a:off x="1534835" y="653434"/>
            <a:ext cx="11314112" cy="706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Alineamiento estratégico de las TI</a:t>
            </a:r>
            <a:endParaRPr sz="400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p30"/>
          <p:cNvSpPr txBox="1">
            <a:spLocks noGrp="1"/>
          </p:cNvSpPr>
          <p:nvPr>
            <p:ph type="body" idx="4294967295"/>
          </p:nvPr>
        </p:nvSpPr>
        <p:spPr>
          <a:xfrm>
            <a:off x="1534835" y="1678603"/>
            <a:ext cx="89154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67732" lvl="0" indent="0" algn="l" rtl="0">
              <a:lnSpc>
                <a:spcPct val="8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s-ES" sz="2800" b="1" dirty="0"/>
              <a:t>Facilitadores de la Alineación</a:t>
            </a:r>
            <a:endParaRPr dirty="0"/>
          </a:p>
          <a:p>
            <a:pPr marL="609585" lvl="0" indent="-541853" algn="l" rtl="0">
              <a:lnSpc>
                <a:spcPct val="8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Apoyo ejecutivo para la TI</a:t>
            </a:r>
            <a:endParaRPr dirty="0"/>
          </a:p>
          <a:p>
            <a:pPr marL="609585" lvl="0" indent="-541853" algn="l" rtl="0">
              <a:lnSpc>
                <a:spcPct val="8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Estrategia desarrollada</a:t>
            </a:r>
            <a:endParaRPr dirty="0"/>
          </a:p>
          <a:p>
            <a:pPr marL="609585" lvl="0" indent="-541853" algn="l" rtl="0">
              <a:lnSpc>
                <a:spcPct val="8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Liderazgo por la TI</a:t>
            </a:r>
            <a:endParaRPr dirty="0"/>
          </a:p>
          <a:p>
            <a:pPr marL="609585" lvl="0" indent="-541853" algn="l" rtl="0">
              <a:lnSpc>
                <a:spcPct val="8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Establecer prioridades profesionalmente</a:t>
            </a:r>
            <a:endParaRPr dirty="0"/>
          </a:p>
          <a:p>
            <a:pPr marL="609585" lvl="0" indent="-541853" algn="l" rtl="0">
              <a:lnSpc>
                <a:spcPct val="8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Compartir recursos</a:t>
            </a:r>
            <a:endParaRPr dirty="0"/>
          </a:p>
          <a:p>
            <a:pPr marL="609585" lvl="0" indent="-541853" algn="l" rtl="0">
              <a:lnSpc>
                <a:spcPct val="8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Comprender complejidades / costumbres</a:t>
            </a:r>
            <a:endParaRPr dirty="0"/>
          </a:p>
          <a:p>
            <a:pPr marL="609585" lvl="0" indent="-541853" algn="l" rtl="0">
              <a:lnSpc>
                <a:spcPct val="8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Relaciones estrechas</a:t>
            </a:r>
            <a:endParaRPr dirty="0"/>
          </a:p>
          <a:p>
            <a:pPr marL="609585" lvl="0" indent="-541853" algn="l" rtl="0">
              <a:lnSpc>
                <a:spcPct val="8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Planes vinculados</a:t>
            </a:r>
            <a:endParaRPr dirty="0"/>
          </a:p>
          <a:p>
            <a:pPr marL="609585" lvl="0" indent="-541853" algn="l" rtl="0">
              <a:lnSpc>
                <a:spcPct val="8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Asociación / Alianzas</a:t>
            </a:r>
            <a:endParaRPr dirty="0"/>
          </a:p>
          <a:p>
            <a:pPr marL="609585" lvl="0" indent="-541853" algn="l" rtl="0">
              <a:lnSpc>
                <a:spcPct val="8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Objetivos / Visión definidos</a:t>
            </a:r>
            <a:endParaRPr sz="2800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E7865FBB-315E-F5F1-A59D-F67B000CD2FC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4BAC766-683D-2238-8C5A-7DD7D48F3DBF}"/>
              </a:ext>
            </a:extLst>
          </p:cNvPr>
          <p:cNvSpPr txBox="1"/>
          <p:nvPr/>
        </p:nvSpPr>
        <p:spPr>
          <a:xfrm>
            <a:off x="1044075" y="4060148"/>
            <a:ext cx="32089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Resultado de aprendizaje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A7B9964-A350-7C70-5540-107AF666EDF8}"/>
              </a:ext>
            </a:extLst>
          </p:cNvPr>
          <p:cNvSpPr txBox="1"/>
          <p:nvPr/>
        </p:nvSpPr>
        <p:spPr>
          <a:xfrm>
            <a:off x="1044075" y="4804433"/>
            <a:ext cx="43572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Conoce los conceptos relacionados en la implementación de tecnologías de información en una organización.</a:t>
            </a:r>
            <a:endParaRPr lang="es-ES_tradnl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7022906E-705C-2B42-1EC2-5D331E6221D6}"/>
              </a:ext>
            </a:extLst>
          </p:cNvPr>
          <p:cNvCxnSpPr>
            <a:cxnSpLocks/>
          </p:cNvCxnSpPr>
          <p:nvPr/>
        </p:nvCxnSpPr>
        <p:spPr>
          <a:xfrm>
            <a:off x="954126" y="4000173"/>
            <a:ext cx="0" cy="545148"/>
          </a:xfrm>
          <a:prstGeom prst="straightConnector1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51627714-A1E4-5801-30D9-6965623F15E5}"/>
              </a:ext>
            </a:extLst>
          </p:cNvPr>
          <p:cNvSpPr txBox="1"/>
          <p:nvPr/>
        </p:nvSpPr>
        <p:spPr>
          <a:xfrm>
            <a:off x="6790660" y="4000173"/>
            <a:ext cx="32089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Evidencia de aprendizaje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F30AAB8-3B60-8BBC-B011-7C8C56767996}"/>
              </a:ext>
            </a:extLst>
          </p:cNvPr>
          <p:cNvSpPr txBox="1"/>
          <p:nvPr/>
        </p:nvSpPr>
        <p:spPr>
          <a:xfrm>
            <a:off x="6790660" y="4744458"/>
            <a:ext cx="43572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Organizador visual sobre </a:t>
            </a:r>
            <a:r>
              <a:rPr lang="pt-BR" sz="1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análisis</a:t>
            </a:r>
            <a:r>
              <a:rPr lang="pt-BR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estratégico de TI</a:t>
            </a:r>
            <a:r>
              <a:rPr lang="es-E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endParaRPr lang="es-ES_tradnl" sz="1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E8395880-ED40-8894-CDF4-8D71112AEF50}"/>
              </a:ext>
            </a:extLst>
          </p:cNvPr>
          <p:cNvCxnSpPr>
            <a:cxnSpLocks/>
          </p:cNvCxnSpPr>
          <p:nvPr/>
        </p:nvCxnSpPr>
        <p:spPr>
          <a:xfrm>
            <a:off x="6700711" y="3940198"/>
            <a:ext cx="0" cy="545148"/>
          </a:xfrm>
          <a:prstGeom prst="straightConnector1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65426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1"/>
          <p:cNvSpPr txBox="1">
            <a:spLocks noGrp="1"/>
          </p:cNvSpPr>
          <p:nvPr>
            <p:ph type="title" idx="4294967295"/>
          </p:nvPr>
        </p:nvSpPr>
        <p:spPr>
          <a:xfrm>
            <a:off x="1552591" y="592060"/>
            <a:ext cx="11314112" cy="70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Alineamiento estratégico de las TI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6" name="Google Shape;386;p31"/>
          <p:cNvSpPr txBox="1">
            <a:spLocks noGrp="1"/>
          </p:cNvSpPr>
          <p:nvPr>
            <p:ph type="body" idx="4294967295"/>
          </p:nvPr>
        </p:nvSpPr>
        <p:spPr>
          <a:xfrm>
            <a:off x="1429305" y="1724103"/>
            <a:ext cx="8915400" cy="38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67732" lvl="0" indent="0" algn="l" rtl="0">
              <a:lnSpc>
                <a:spcPct val="8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s-ES" sz="2800" b="1" dirty="0"/>
              <a:t>Inhibidores de la Alineación</a:t>
            </a:r>
            <a:endParaRPr dirty="0"/>
          </a:p>
          <a:p>
            <a:pPr marL="609585" lvl="0" indent="-541853" algn="l" rtl="0">
              <a:lnSpc>
                <a:spcPct val="8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Establecer prioridades deficientemente</a:t>
            </a:r>
            <a:endParaRPr dirty="0"/>
          </a:p>
          <a:p>
            <a:pPr marL="609585" lvl="0" indent="-541853" algn="l" rtl="0">
              <a:lnSpc>
                <a:spcPct val="8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Ninguna relación estrecha</a:t>
            </a:r>
            <a:endParaRPr dirty="0"/>
          </a:p>
          <a:p>
            <a:pPr marL="609585" lvl="0" indent="-541853" algn="l" rtl="0">
              <a:lnSpc>
                <a:spcPct val="8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No comprende</a:t>
            </a:r>
            <a:endParaRPr dirty="0"/>
          </a:p>
          <a:p>
            <a:pPr marL="609585" lvl="0" indent="-541853" algn="l" rtl="0">
              <a:lnSpc>
                <a:spcPct val="8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Compromisos no se satisfacen</a:t>
            </a:r>
            <a:endParaRPr dirty="0"/>
          </a:p>
          <a:p>
            <a:pPr marL="609585" lvl="0" indent="-541853" algn="l" rtl="0">
              <a:lnSpc>
                <a:spcPct val="8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No hay apoyo ejecutivo</a:t>
            </a:r>
            <a:endParaRPr dirty="0"/>
          </a:p>
          <a:p>
            <a:pPr marL="609585" lvl="0" indent="-541853" algn="l" rtl="0">
              <a:lnSpc>
                <a:spcPct val="8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No se alcanzan objetivos estratégicos</a:t>
            </a:r>
            <a:endParaRPr dirty="0"/>
          </a:p>
          <a:p>
            <a:pPr marL="609585" lvl="0" indent="-541853" algn="l" rtl="0">
              <a:lnSpc>
                <a:spcPct val="8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Ningún liderazgo por TI</a:t>
            </a:r>
            <a:endParaRPr dirty="0"/>
          </a:p>
          <a:p>
            <a:pPr marL="609585" lvl="0" indent="-541853" algn="l" rtl="0">
              <a:lnSpc>
                <a:spcPct val="8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Problemas de presupuesto / personal</a:t>
            </a:r>
            <a:endParaRPr dirty="0"/>
          </a:p>
          <a:p>
            <a:pPr marL="609585" lvl="0" indent="-541853" algn="l" rtl="0">
              <a:lnSpc>
                <a:spcPct val="8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Infraestructura inadecuada</a:t>
            </a:r>
            <a:endParaRPr dirty="0"/>
          </a:p>
          <a:p>
            <a:pPr marL="609585" lvl="0" indent="-541853" algn="l" rtl="0">
              <a:lnSpc>
                <a:spcPct val="8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Objetivos no se definen</a:t>
            </a:r>
            <a:endParaRPr sz="2800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AA5873B-8D47-25B6-561E-262724F9A800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2"/>
          <p:cNvSpPr txBox="1">
            <a:spLocks noGrp="1"/>
          </p:cNvSpPr>
          <p:nvPr>
            <p:ph type="title" idx="4294967295"/>
          </p:nvPr>
        </p:nvSpPr>
        <p:spPr>
          <a:xfrm>
            <a:off x="1589104" y="754585"/>
            <a:ext cx="10102788" cy="70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Balance Score </a:t>
            </a:r>
            <a:r>
              <a:rPr lang="es-ES" sz="4000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Card</a:t>
            </a: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32"/>
          <p:cNvSpPr txBox="1">
            <a:spLocks noGrp="1"/>
          </p:cNvSpPr>
          <p:nvPr>
            <p:ph type="body" idx="4294967295"/>
          </p:nvPr>
        </p:nvSpPr>
        <p:spPr>
          <a:xfrm>
            <a:off x="1589104" y="1894941"/>
            <a:ext cx="5991225" cy="4027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rmAutofit/>
          </a:bodyPr>
          <a:lstStyle/>
          <a:p>
            <a:pPr marL="457200" lvl="0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dirty="0"/>
              <a:t>Es un esquema de Gestión basado en indicadores que evalúan la actuación y logro de la Institución, desde cuatro perspectivas.</a:t>
            </a:r>
            <a:endParaRPr dirty="0"/>
          </a:p>
          <a:p>
            <a:pPr marL="1066785" lvl="1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o"/>
            </a:pPr>
            <a:r>
              <a:rPr lang="es-ES" dirty="0"/>
              <a:t>Financiera</a:t>
            </a:r>
            <a:endParaRPr dirty="0"/>
          </a:p>
          <a:p>
            <a:pPr marL="1066785" lvl="1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o"/>
            </a:pPr>
            <a:r>
              <a:rPr lang="es-ES" dirty="0"/>
              <a:t>Cliente / mercado</a:t>
            </a:r>
            <a:endParaRPr dirty="0"/>
          </a:p>
          <a:p>
            <a:pPr marL="1066785" lvl="1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o"/>
            </a:pPr>
            <a:r>
              <a:rPr lang="es-ES" dirty="0"/>
              <a:t>Procesos Internos</a:t>
            </a:r>
            <a:endParaRPr dirty="0"/>
          </a:p>
          <a:p>
            <a:pPr marL="1066785" lvl="1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o"/>
            </a:pPr>
            <a:r>
              <a:rPr lang="es-ES" dirty="0"/>
              <a:t>Aprendizaje y Crecimiento</a:t>
            </a:r>
            <a:endParaRPr dirty="0"/>
          </a:p>
        </p:txBody>
      </p:sp>
      <p:pic>
        <p:nvPicPr>
          <p:cNvPr id="394" name="Google Shape;394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31659" y="2837122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74784" y="2837122"/>
            <a:ext cx="1408119" cy="214312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B495E1DA-8263-DFC5-4527-AA4C04D06490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3"/>
          <p:cNvSpPr txBox="1">
            <a:spLocks noGrp="1"/>
          </p:cNvSpPr>
          <p:nvPr>
            <p:ph type="title" idx="4294967295"/>
          </p:nvPr>
        </p:nvSpPr>
        <p:spPr>
          <a:xfrm>
            <a:off x="1454936" y="650789"/>
            <a:ext cx="11314112" cy="706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Balance Score </a:t>
            </a:r>
            <a:r>
              <a:rPr lang="es-ES" sz="4000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Card</a:t>
            </a: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2" name="Google Shape;402;p33"/>
          <p:cNvSpPr txBox="1"/>
          <p:nvPr/>
        </p:nvSpPr>
        <p:spPr>
          <a:xfrm>
            <a:off x="1403590" y="1492853"/>
            <a:ext cx="5088037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09585" marR="0" lvl="0" indent="-541853" algn="just" rtl="0">
              <a:lnSpc>
                <a:spcPct val="9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s-E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Mediante el uso del </a:t>
            </a:r>
            <a:r>
              <a:rPr lang="es-ES" sz="28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Balanced Scorecard</a:t>
            </a:r>
            <a:endParaRPr sz="28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3" name="Google Shape;403;p33"/>
          <p:cNvGrpSpPr/>
          <p:nvPr/>
        </p:nvGrpSpPr>
        <p:grpSpPr>
          <a:xfrm>
            <a:off x="4272343" y="2324610"/>
            <a:ext cx="6456100" cy="4031740"/>
            <a:chOff x="0" y="0"/>
            <a:chExt cx="6456100" cy="4031740"/>
          </a:xfrm>
        </p:grpSpPr>
        <p:sp>
          <p:nvSpPr>
            <p:cNvPr id="404" name="Google Shape;404;p33"/>
            <p:cNvSpPr/>
            <p:nvPr/>
          </p:nvSpPr>
          <p:spPr>
            <a:xfrm>
              <a:off x="2690041" y="0"/>
              <a:ext cx="1076016" cy="671956"/>
            </a:xfrm>
            <a:prstGeom prst="trapezoid">
              <a:avLst>
                <a:gd name="adj" fmla="val 80066"/>
              </a:avLst>
            </a:prstGeom>
            <a:solidFill>
              <a:srgbClr val="8DA9DB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3"/>
            <p:cNvSpPr txBox="1"/>
            <p:nvPr/>
          </p:nvSpPr>
          <p:spPr>
            <a:xfrm>
              <a:off x="2690041" y="0"/>
              <a:ext cx="1076016" cy="6719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9200" tIns="29200" rIns="29200" bIns="29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Calibri"/>
                <a:buNone/>
              </a:pPr>
              <a:r>
                <a:rPr lang="es-ES" sz="2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Misión</a:t>
              </a:r>
              <a:endParaRPr sz="2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" name="Google Shape;406;p33"/>
            <p:cNvSpPr/>
            <p:nvPr/>
          </p:nvSpPr>
          <p:spPr>
            <a:xfrm>
              <a:off x="2152033" y="671956"/>
              <a:ext cx="2152033" cy="671956"/>
            </a:xfrm>
            <a:prstGeom prst="trapezoid">
              <a:avLst>
                <a:gd name="adj" fmla="val 80066"/>
              </a:avLst>
            </a:prstGeom>
            <a:solidFill>
              <a:srgbClr val="8DA9DB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3"/>
            <p:cNvSpPr txBox="1"/>
            <p:nvPr/>
          </p:nvSpPr>
          <p:spPr>
            <a:xfrm>
              <a:off x="2528639" y="671956"/>
              <a:ext cx="1398821" cy="6719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9200" tIns="29200" rIns="29200" bIns="29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Calibri"/>
                <a:buNone/>
              </a:pPr>
              <a:r>
                <a:rPr lang="es-ES" sz="2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Valores</a:t>
              </a:r>
              <a:endParaRPr sz="2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" name="Google Shape;408;p33"/>
            <p:cNvSpPr/>
            <p:nvPr/>
          </p:nvSpPr>
          <p:spPr>
            <a:xfrm>
              <a:off x="1614025" y="1343913"/>
              <a:ext cx="3228050" cy="671956"/>
            </a:xfrm>
            <a:prstGeom prst="trapezoid">
              <a:avLst>
                <a:gd name="adj" fmla="val 80066"/>
              </a:avLst>
            </a:prstGeom>
            <a:solidFill>
              <a:srgbClr val="8DA9DB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3"/>
            <p:cNvSpPr txBox="1"/>
            <p:nvPr/>
          </p:nvSpPr>
          <p:spPr>
            <a:xfrm>
              <a:off x="2178933" y="1343913"/>
              <a:ext cx="2098232" cy="6719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9200" tIns="29200" rIns="29200" bIns="29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Calibri"/>
                <a:buNone/>
              </a:pPr>
              <a:r>
                <a:rPr lang="es-ES" sz="2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Visión</a:t>
              </a:r>
              <a:endParaRPr sz="2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33"/>
            <p:cNvSpPr/>
            <p:nvPr/>
          </p:nvSpPr>
          <p:spPr>
            <a:xfrm>
              <a:off x="1076016" y="2015870"/>
              <a:ext cx="4304066" cy="671956"/>
            </a:xfrm>
            <a:prstGeom prst="trapezoid">
              <a:avLst>
                <a:gd name="adj" fmla="val 80066"/>
              </a:avLst>
            </a:prstGeom>
            <a:solidFill>
              <a:srgbClr val="8DA9DB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3"/>
            <p:cNvSpPr txBox="1"/>
            <p:nvPr/>
          </p:nvSpPr>
          <p:spPr>
            <a:xfrm>
              <a:off x="1829228" y="2015870"/>
              <a:ext cx="2797643" cy="6719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9200" tIns="29200" rIns="29200" bIns="29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Calibri"/>
                <a:buNone/>
              </a:pPr>
              <a:r>
                <a:rPr lang="es-ES" sz="2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Estrategia</a:t>
              </a:r>
              <a:endParaRPr sz="2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33"/>
            <p:cNvSpPr/>
            <p:nvPr/>
          </p:nvSpPr>
          <p:spPr>
            <a:xfrm>
              <a:off x="538008" y="2687827"/>
              <a:ext cx="5380083" cy="671956"/>
            </a:xfrm>
            <a:prstGeom prst="trapezoid">
              <a:avLst>
                <a:gd name="adj" fmla="val 80066"/>
              </a:avLst>
            </a:prstGeom>
            <a:solidFill>
              <a:srgbClr val="FFD966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3"/>
            <p:cNvSpPr txBox="1"/>
            <p:nvPr/>
          </p:nvSpPr>
          <p:spPr>
            <a:xfrm>
              <a:off x="1479522" y="2687827"/>
              <a:ext cx="3497054" cy="6719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9200" tIns="29200" rIns="29200" bIns="29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Calibri"/>
                <a:buNone/>
              </a:pPr>
              <a:r>
                <a:rPr lang="es-ES" sz="2300" i="1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Balanced Scorecard</a:t>
              </a:r>
              <a:endParaRPr sz="2300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33"/>
            <p:cNvSpPr/>
            <p:nvPr/>
          </p:nvSpPr>
          <p:spPr>
            <a:xfrm>
              <a:off x="0" y="3359784"/>
              <a:ext cx="6456100" cy="671956"/>
            </a:xfrm>
            <a:prstGeom prst="trapezoid">
              <a:avLst>
                <a:gd name="adj" fmla="val 80066"/>
              </a:avLst>
            </a:prstGeom>
            <a:solidFill>
              <a:srgbClr val="8DA9DB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3"/>
            <p:cNvSpPr txBox="1"/>
            <p:nvPr/>
          </p:nvSpPr>
          <p:spPr>
            <a:xfrm>
              <a:off x="1129817" y="3359784"/>
              <a:ext cx="4196465" cy="67195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9200" tIns="29200" rIns="29200" bIns="292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Calibri"/>
                <a:buNone/>
              </a:pPr>
              <a:r>
                <a:rPr lang="es-ES" sz="23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Objetivos, proyectos y actividades</a:t>
              </a:r>
              <a:endParaRPr sz="2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6" name="Google Shape;416;p33"/>
          <p:cNvSpPr/>
          <p:nvPr/>
        </p:nvSpPr>
        <p:spPr>
          <a:xfrm rot="2995075">
            <a:off x="7203030" y="3692221"/>
            <a:ext cx="4676000" cy="80344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E1F6DB3-68DA-1F1D-6F9C-3C032C126319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4"/>
          <p:cNvSpPr txBox="1">
            <a:spLocks noGrp="1"/>
          </p:cNvSpPr>
          <p:nvPr>
            <p:ph type="title" idx="4294967295"/>
          </p:nvPr>
        </p:nvSpPr>
        <p:spPr>
          <a:xfrm>
            <a:off x="1348405" y="457062"/>
            <a:ext cx="11314112" cy="704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Balance Score </a:t>
            </a:r>
            <a:r>
              <a:rPr lang="es-ES" sz="4000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Card</a:t>
            </a: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2" name="Google Shape;422;p34"/>
          <p:cNvSpPr txBox="1">
            <a:spLocks noGrp="1"/>
          </p:cNvSpPr>
          <p:nvPr>
            <p:ph type="body" idx="4294967295"/>
          </p:nvPr>
        </p:nvSpPr>
        <p:spPr>
          <a:xfrm>
            <a:off x="1348405" y="1471998"/>
            <a:ext cx="10432263" cy="4148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rmAutofit fontScale="92500" lnSpcReduction="10000"/>
          </a:bodyPr>
          <a:lstStyle/>
          <a:p>
            <a:pPr marL="609585" lvl="0" indent="-541853" algn="just" rtl="0">
              <a:lnSpc>
                <a:spcPct val="12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b="1" u="sng" dirty="0"/>
              <a:t>FINANCIERA</a:t>
            </a:r>
            <a:r>
              <a:rPr lang="es-ES" sz="2800" b="1" dirty="0"/>
              <a:t>: </a:t>
            </a:r>
            <a:r>
              <a:rPr lang="es-ES" sz="2800" dirty="0"/>
              <a:t>Mide los </a:t>
            </a:r>
            <a:r>
              <a:rPr lang="es-ES" sz="2800" u="sng" dirty="0"/>
              <a:t>resultados financieros</a:t>
            </a:r>
            <a:r>
              <a:rPr lang="es-ES" sz="2800" dirty="0"/>
              <a:t> (crecimiento, ROI, </a:t>
            </a:r>
            <a:r>
              <a:rPr lang="es-ES" sz="2800" dirty="0" err="1"/>
              <a:t>etc</a:t>
            </a:r>
            <a:r>
              <a:rPr lang="es-ES" sz="2800" dirty="0"/>
              <a:t> ).</a:t>
            </a:r>
            <a:endParaRPr dirty="0"/>
          </a:p>
          <a:p>
            <a:pPr marL="609585" lvl="0" indent="-541853" algn="just" rtl="0">
              <a:lnSpc>
                <a:spcPct val="12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b="1" u="sng" dirty="0"/>
              <a:t>CLIENTE</a:t>
            </a:r>
            <a:r>
              <a:rPr lang="es-ES" sz="2800" b="1" dirty="0"/>
              <a:t>: </a:t>
            </a:r>
            <a:r>
              <a:rPr lang="es-ES" sz="2800" dirty="0"/>
              <a:t>Mide el grado en que los </a:t>
            </a:r>
            <a:r>
              <a:rPr lang="es-ES" sz="2800" u="sng" dirty="0"/>
              <a:t>clientes </a:t>
            </a:r>
            <a:r>
              <a:rPr lang="es-ES" sz="2800" dirty="0"/>
              <a:t>reconocen el valor agregado por nuestros productos/servicios (o el grado en que estos satisfacen sus expectativas).</a:t>
            </a:r>
            <a:endParaRPr dirty="0"/>
          </a:p>
          <a:p>
            <a:pPr marL="609585" lvl="0" indent="-541853" algn="just" rtl="0">
              <a:lnSpc>
                <a:spcPct val="12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b="1" u="sng" dirty="0"/>
              <a:t>PROCESOS INTERNOS</a:t>
            </a:r>
            <a:r>
              <a:rPr lang="es-ES" sz="2800" b="1" dirty="0"/>
              <a:t>: </a:t>
            </a:r>
            <a:r>
              <a:rPr lang="es-ES" sz="2800" dirty="0"/>
              <a:t>Mide la efectividad de los </a:t>
            </a:r>
            <a:r>
              <a:rPr lang="es-ES" sz="2800" u="sng" dirty="0"/>
              <a:t>procesos</a:t>
            </a:r>
            <a:r>
              <a:rPr lang="es-ES" sz="2800" dirty="0">
                <a:solidFill>
                  <a:srgbClr val="FF3300"/>
                </a:solidFill>
              </a:rPr>
              <a:t> </a:t>
            </a:r>
            <a:r>
              <a:rPr lang="es-ES" sz="2800" dirty="0"/>
              <a:t>a través de los cuales se agrega valor (qué tan bien trabajamos)</a:t>
            </a:r>
            <a:endParaRPr dirty="0"/>
          </a:p>
          <a:p>
            <a:pPr marL="609585" lvl="0" indent="-541853" algn="just" rtl="0">
              <a:lnSpc>
                <a:spcPct val="12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b="1" u="sng" dirty="0"/>
              <a:t>APRENDIZAJE Y CRECIMIENTO</a:t>
            </a:r>
            <a:r>
              <a:rPr lang="es-ES" sz="2800" b="1" dirty="0"/>
              <a:t>: </a:t>
            </a:r>
            <a:r>
              <a:rPr lang="es-ES" sz="2800" dirty="0"/>
              <a:t>Mide el aporte en innovación basado en el </a:t>
            </a:r>
            <a:r>
              <a:rPr lang="es-ES" sz="2800" u="sng" dirty="0"/>
              <a:t>personal y en la tecnología.</a:t>
            </a:r>
            <a:endParaRPr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8683F1F-6DB1-21F2-8D75-D47153D0B40F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5"/>
          <p:cNvSpPr txBox="1">
            <a:spLocks noGrp="1"/>
          </p:cNvSpPr>
          <p:nvPr>
            <p:ph type="body" idx="4294967295"/>
          </p:nvPr>
        </p:nvSpPr>
        <p:spPr>
          <a:xfrm>
            <a:off x="1349406" y="1402672"/>
            <a:ext cx="7772400" cy="22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09585" lvl="0" indent="-541853" algn="just" rtl="0">
              <a:lnSpc>
                <a:spcPct val="9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s-ES" b="1"/>
              <a:t>Es la respuesta a las tres preguntas:</a:t>
            </a:r>
            <a:endParaRPr/>
          </a:p>
          <a:p>
            <a:pPr marL="609585" lvl="0" indent="-541853" algn="just" rtl="0">
              <a:lnSpc>
                <a:spcPct val="9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s-ES" b="1"/>
              <a:t>1. ¿ Dónde estamos ?</a:t>
            </a:r>
            <a:endParaRPr/>
          </a:p>
          <a:p>
            <a:pPr marL="609585" lvl="0" indent="-541853" algn="just" rtl="0">
              <a:lnSpc>
                <a:spcPct val="9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s-ES" b="1"/>
              <a:t>2. ¿Adónde vamos ?</a:t>
            </a:r>
            <a:endParaRPr/>
          </a:p>
          <a:p>
            <a:pPr marL="609585" lvl="0" indent="-541853" algn="just" rtl="0">
              <a:lnSpc>
                <a:spcPct val="9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s-ES" b="1"/>
              <a:t>3. ¿Cómo vamos ?</a:t>
            </a:r>
            <a:endParaRPr/>
          </a:p>
        </p:txBody>
      </p:sp>
      <p:sp>
        <p:nvSpPr>
          <p:cNvPr id="430" name="Google Shape;430;p35"/>
          <p:cNvSpPr txBox="1"/>
          <p:nvPr/>
        </p:nvSpPr>
        <p:spPr>
          <a:xfrm>
            <a:off x="3717241" y="393812"/>
            <a:ext cx="7772400" cy="60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b="1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¿Qué es Planeamiento?</a:t>
            </a:r>
            <a:endParaRPr sz="3733" b="0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32" name="Google Shape;432;p35"/>
          <p:cNvSpPr/>
          <p:nvPr/>
        </p:nvSpPr>
        <p:spPr>
          <a:xfrm>
            <a:off x="4092606" y="3612472"/>
            <a:ext cx="2057400" cy="1600200"/>
          </a:xfrm>
          <a:prstGeom prst="ellipse">
            <a:avLst/>
          </a:prstGeom>
          <a:noFill/>
          <a:ln w="9525" cap="flat" cmpd="sng">
            <a:solidFill>
              <a:srgbClr val="3333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3" name="Google Shape;433;p35"/>
          <p:cNvSpPr txBox="1"/>
          <p:nvPr/>
        </p:nvSpPr>
        <p:spPr>
          <a:xfrm>
            <a:off x="4245006" y="4222073"/>
            <a:ext cx="1879600" cy="366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¿Dónde estamos?</a:t>
            </a:r>
            <a:endParaRPr/>
          </a:p>
        </p:txBody>
      </p:sp>
      <p:sp>
        <p:nvSpPr>
          <p:cNvPr id="434" name="Google Shape;434;p35"/>
          <p:cNvSpPr/>
          <p:nvPr/>
        </p:nvSpPr>
        <p:spPr>
          <a:xfrm>
            <a:off x="8664606" y="3612472"/>
            <a:ext cx="2057400" cy="1600200"/>
          </a:xfrm>
          <a:prstGeom prst="ellipse">
            <a:avLst/>
          </a:prstGeom>
          <a:noFill/>
          <a:ln w="9525" cap="flat" cmpd="sng">
            <a:solidFill>
              <a:srgbClr val="3333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35"/>
          <p:cNvSpPr/>
          <p:nvPr/>
        </p:nvSpPr>
        <p:spPr>
          <a:xfrm>
            <a:off x="8817006" y="4222073"/>
            <a:ext cx="1911350" cy="366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¿Adónde vamos ?</a:t>
            </a:r>
            <a:endParaRPr/>
          </a:p>
        </p:txBody>
      </p:sp>
      <p:sp>
        <p:nvSpPr>
          <p:cNvPr id="436" name="Google Shape;436;p35"/>
          <p:cNvSpPr/>
          <p:nvPr/>
        </p:nvSpPr>
        <p:spPr>
          <a:xfrm>
            <a:off x="6531006" y="3398160"/>
            <a:ext cx="1733550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¿Cómo vamos ?</a:t>
            </a:r>
            <a:endParaRPr/>
          </a:p>
        </p:txBody>
      </p:sp>
      <p:sp>
        <p:nvSpPr>
          <p:cNvPr id="437" name="Google Shape;437;p35"/>
          <p:cNvSpPr/>
          <p:nvPr/>
        </p:nvSpPr>
        <p:spPr>
          <a:xfrm>
            <a:off x="6583425" y="4374473"/>
            <a:ext cx="1635063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PROYECTOS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ESTRATEGICOS</a:t>
            </a:r>
            <a:endParaRPr/>
          </a:p>
        </p:txBody>
      </p:sp>
      <p:sp>
        <p:nvSpPr>
          <p:cNvPr id="438" name="Google Shape;438;p35"/>
          <p:cNvSpPr/>
          <p:nvPr/>
        </p:nvSpPr>
        <p:spPr>
          <a:xfrm>
            <a:off x="4092606" y="5417460"/>
            <a:ext cx="171553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Situación actual</a:t>
            </a:r>
            <a:endParaRPr/>
          </a:p>
        </p:txBody>
      </p:sp>
      <p:sp>
        <p:nvSpPr>
          <p:cNvPr id="439" name="Google Shape;439;p35"/>
          <p:cNvSpPr/>
          <p:nvPr/>
        </p:nvSpPr>
        <p:spPr>
          <a:xfrm>
            <a:off x="8891620" y="5425397"/>
            <a:ext cx="161666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1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Situación meta</a:t>
            </a:r>
            <a:endParaRPr/>
          </a:p>
        </p:txBody>
      </p:sp>
      <p:sp>
        <p:nvSpPr>
          <p:cNvPr id="440" name="Google Shape;440;p35"/>
          <p:cNvSpPr/>
          <p:nvPr/>
        </p:nvSpPr>
        <p:spPr>
          <a:xfrm rot="-3067029">
            <a:off x="6715157" y="3669623"/>
            <a:ext cx="1292225" cy="1447800"/>
          </a:xfrm>
          <a:custGeom>
            <a:avLst/>
            <a:gdLst/>
            <a:ahLst/>
            <a:cxnLst/>
            <a:rect l="l" t="t" r="r" b="b"/>
            <a:pathLst>
              <a:path w="21600" h="21476" fill="none" extrusionOk="0">
                <a:moveTo>
                  <a:pt x="2307" y="-1"/>
                </a:moveTo>
                <a:cubicBezTo>
                  <a:pt x="13280" y="1178"/>
                  <a:pt x="21600" y="10439"/>
                  <a:pt x="21600" y="21476"/>
                </a:cubicBezTo>
              </a:path>
              <a:path w="21600" h="21476" extrusionOk="0">
                <a:moveTo>
                  <a:pt x="2307" y="-1"/>
                </a:moveTo>
                <a:cubicBezTo>
                  <a:pt x="13280" y="1178"/>
                  <a:pt x="21600" y="10439"/>
                  <a:pt x="21600" y="21476"/>
                </a:cubicBezTo>
                <a:lnTo>
                  <a:pt x="0" y="21476"/>
                </a:lnTo>
                <a:close/>
              </a:path>
            </a:pathLst>
          </a:custGeom>
          <a:noFill/>
          <a:ln w="38100" cap="flat" cmpd="sng">
            <a:solidFill>
              <a:srgbClr val="3333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1" name="Google Shape;441;p35"/>
          <p:cNvSpPr/>
          <p:nvPr/>
        </p:nvSpPr>
        <p:spPr>
          <a:xfrm>
            <a:off x="8021670" y="2066248"/>
            <a:ext cx="3455987" cy="936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1">
                <a:ln w="9525" cap="flat" cmpd="sng">
                  <a:solidFill>
                    <a:srgbClr val="339966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dk1"/>
                </a:solidFill>
                <a:latin typeface="Arial Black"/>
              </a:rPr>
              <a:t>VALORES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8F84DE8-1B50-425D-A598-9290FC4AFF1A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6"/>
          <p:cNvSpPr txBox="1">
            <a:spLocks noGrp="1"/>
          </p:cNvSpPr>
          <p:nvPr>
            <p:ph type="title" idx="4294967295"/>
          </p:nvPr>
        </p:nvSpPr>
        <p:spPr>
          <a:xfrm>
            <a:off x="3807519" y="534264"/>
            <a:ext cx="7005483" cy="706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Balance Score </a:t>
            </a:r>
            <a:r>
              <a:rPr lang="es-ES" sz="4000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Card</a:t>
            </a: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36"/>
          <p:cNvSpPr txBox="1">
            <a:spLocks noGrp="1"/>
          </p:cNvSpPr>
          <p:nvPr>
            <p:ph type="body" idx="4294967295"/>
          </p:nvPr>
        </p:nvSpPr>
        <p:spPr>
          <a:xfrm>
            <a:off x="2388094" y="2395970"/>
            <a:ext cx="7772400" cy="26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09585" lvl="0" indent="-541853" algn="just" rtl="0">
              <a:lnSpc>
                <a:spcPct val="9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b="1" dirty="0"/>
              <a:t>Visión</a:t>
            </a:r>
            <a:endParaRPr dirty="0"/>
          </a:p>
          <a:p>
            <a:pPr marL="609585" lvl="0" indent="-541853" algn="just" rtl="0">
              <a:lnSpc>
                <a:spcPct val="9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b="1" dirty="0"/>
              <a:t>Valores</a:t>
            </a:r>
            <a:endParaRPr dirty="0"/>
          </a:p>
          <a:p>
            <a:pPr marL="609585" lvl="0" indent="-541853" algn="just" rtl="0">
              <a:lnSpc>
                <a:spcPct val="9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b="1" dirty="0"/>
              <a:t>Misión</a:t>
            </a:r>
            <a:endParaRPr dirty="0"/>
          </a:p>
          <a:p>
            <a:pPr marL="609585" lvl="0" indent="-541853" algn="just" rtl="0">
              <a:lnSpc>
                <a:spcPct val="9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b="1" dirty="0"/>
              <a:t>Temas estratégicos/ Objetivos Estratégicos</a:t>
            </a:r>
            <a:endParaRPr sz="2800" dirty="0"/>
          </a:p>
        </p:txBody>
      </p:sp>
      <p:sp>
        <p:nvSpPr>
          <p:cNvPr id="448" name="Google Shape;448;p36"/>
          <p:cNvSpPr txBox="1"/>
          <p:nvPr/>
        </p:nvSpPr>
        <p:spPr>
          <a:xfrm>
            <a:off x="4008236" y="1398599"/>
            <a:ext cx="4665248" cy="7063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b="1" cap="none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¿Adónde vamos?</a:t>
            </a:r>
            <a:endParaRPr sz="3733" b="0" cap="none" dirty="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199997C3-0A98-25A3-B939-D7CFE98893F9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7"/>
          <p:cNvSpPr txBox="1">
            <a:spLocks noGrp="1"/>
          </p:cNvSpPr>
          <p:nvPr>
            <p:ph type="body" idx="4294967295"/>
          </p:nvPr>
        </p:nvSpPr>
        <p:spPr>
          <a:xfrm>
            <a:off x="1367161" y="543250"/>
            <a:ext cx="5907088" cy="2251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609585" lvl="0" indent="-541853" algn="just" rtl="0">
              <a:lnSpc>
                <a:spcPct val="9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ct val="84084"/>
              <a:buFont typeface="Calibri"/>
              <a:buNone/>
            </a:pPr>
            <a:r>
              <a:rPr lang="es-ES" sz="3600" dirty="0"/>
              <a:t>	</a:t>
            </a:r>
            <a:r>
              <a:rPr lang="es-ES" sz="2400" b="1" u="sng" dirty="0"/>
              <a:t>OBJETIVOS ESTRATÉGICOS PARA LA EMPRESA CHIPS Y BYTES S.A.C.</a:t>
            </a:r>
            <a:endParaRPr dirty="0"/>
          </a:p>
          <a:p>
            <a:pPr marL="1219170" lvl="1" indent="-447029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ct val="75675"/>
              <a:buFont typeface="Calibri"/>
              <a:buAutoNum type="arabicPeriod"/>
            </a:pPr>
            <a:r>
              <a:rPr lang="es-ES" dirty="0"/>
              <a:t>Elevar la calidad en los procesos educativos y administrativos</a:t>
            </a:r>
            <a:endParaRPr dirty="0"/>
          </a:p>
          <a:p>
            <a:pPr marL="1219170" lvl="1" indent="-447029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ct val="75675"/>
              <a:buFont typeface="Calibri"/>
              <a:buAutoNum type="arabicPeriod"/>
            </a:pPr>
            <a:r>
              <a:rPr lang="es-ES" dirty="0"/>
              <a:t>Mejorar la participación de mercado</a:t>
            </a:r>
            <a:endParaRPr dirty="0"/>
          </a:p>
          <a:p>
            <a:pPr marL="1219170" lvl="1" indent="-447029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ct val="75675"/>
              <a:buFont typeface="Calibri"/>
              <a:buAutoNum type="arabicPeriod"/>
            </a:pPr>
            <a:r>
              <a:rPr lang="es-ES" dirty="0"/>
              <a:t>Ser un excelente lugar para trabajar</a:t>
            </a:r>
            <a:endParaRPr dirty="0"/>
          </a:p>
          <a:p>
            <a:pPr marL="609585" lvl="0" indent="-541853" algn="just" rtl="0">
              <a:lnSpc>
                <a:spcPct val="9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ct val="108108"/>
              <a:buFont typeface="Calibri"/>
              <a:buNone/>
            </a:pPr>
            <a:endParaRPr b="1" dirty="0"/>
          </a:p>
        </p:txBody>
      </p:sp>
      <p:sp>
        <p:nvSpPr>
          <p:cNvPr id="457" name="Google Shape;457;p37"/>
          <p:cNvSpPr txBox="1"/>
          <p:nvPr/>
        </p:nvSpPr>
        <p:spPr>
          <a:xfrm>
            <a:off x="4504066" y="3526577"/>
            <a:ext cx="7550425" cy="2733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609600" marR="0" lvl="0" indent="-609600" algn="l" rtl="0">
              <a:lnSpc>
                <a:spcPct val="9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ct val="126126"/>
              <a:buFont typeface="Arial"/>
              <a:buNone/>
            </a:pPr>
            <a:r>
              <a:rPr lang="es-E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es-ES" sz="24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Objetivos específicos (Metas e Indicadores)</a:t>
            </a:r>
            <a:endParaRPr/>
          </a:p>
          <a:p>
            <a:pPr marL="990600" marR="0" lvl="1" indent="-533400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ct val="90810"/>
              <a:buFont typeface="Arial"/>
              <a:buAutoNum type="arabicPeriod"/>
            </a:pPr>
            <a:r>
              <a:rPr lang="es-ES"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Calidad en los procesos</a:t>
            </a:r>
            <a:r>
              <a:rPr lang="es-ES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marL="1371600" marR="0" lvl="2" indent="-457200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ct val="120120"/>
              <a:buFont typeface="Arial"/>
              <a:buAutoNum type="arabicPeriod"/>
            </a:pPr>
            <a:r>
              <a:rPr lang="es-E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Mejorar tiempos de la matrícula en un 20 %</a:t>
            </a:r>
            <a:endParaRPr/>
          </a:p>
          <a:p>
            <a:pPr marL="1371600" marR="0" lvl="2" indent="-457200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rgbClr val="CC3300"/>
              </a:buClr>
              <a:buSzPct val="120120"/>
              <a:buFont typeface="Arial"/>
              <a:buNone/>
            </a:pPr>
            <a:r>
              <a:rPr lang="es-ES" sz="1800" b="1" i="0" u="sng" strike="noStrike" cap="none">
                <a:solidFill>
                  <a:srgbClr val="CC3300"/>
                </a:solidFill>
                <a:latin typeface="Calibri"/>
                <a:ea typeface="Calibri"/>
                <a:cs typeface="Calibri"/>
                <a:sym typeface="Calibri"/>
              </a:rPr>
              <a:t>Indicador</a:t>
            </a:r>
            <a:r>
              <a:rPr lang="es-ES" sz="1800" b="0" i="0" u="none" strike="noStrike" cap="none">
                <a:solidFill>
                  <a:srgbClr val="CC3300"/>
                </a:solidFill>
                <a:latin typeface="Calibri"/>
                <a:ea typeface="Calibri"/>
                <a:cs typeface="Calibri"/>
                <a:sym typeface="Calibri"/>
              </a:rPr>
              <a:t>: Tiempo de matrícula          </a:t>
            </a:r>
            <a:r>
              <a:rPr lang="es-ES" sz="1800" b="1" i="0" u="sng" strike="noStrike" cap="none">
                <a:solidFill>
                  <a:srgbClr val="CC3300"/>
                </a:solidFill>
                <a:latin typeface="Calibri"/>
                <a:ea typeface="Calibri"/>
                <a:cs typeface="Calibri"/>
                <a:sym typeface="Calibri"/>
              </a:rPr>
              <a:t>Meta</a:t>
            </a:r>
            <a:r>
              <a:rPr lang="es-ES" sz="1800" b="0" i="0" u="none" strike="noStrike" cap="none">
                <a:solidFill>
                  <a:srgbClr val="CC3300"/>
                </a:solidFill>
                <a:latin typeface="Calibri"/>
                <a:ea typeface="Calibri"/>
                <a:cs typeface="Calibri"/>
                <a:sym typeface="Calibri"/>
              </a:rPr>
              <a:t>: Disminuirlo en un 20%</a:t>
            </a:r>
            <a:endParaRPr/>
          </a:p>
          <a:p>
            <a:pPr marL="990600" marR="0" lvl="1" indent="-533400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ct val="90810"/>
              <a:buFont typeface="Arial"/>
              <a:buAutoNum type="arabicPeriod"/>
            </a:pPr>
            <a:r>
              <a:rPr lang="es-ES"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Mejorar participación de mercado </a:t>
            </a:r>
            <a:endParaRPr/>
          </a:p>
          <a:p>
            <a:pPr marL="1371600" marR="0" lvl="2" indent="-457200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ct val="120120"/>
              <a:buFont typeface="Arial"/>
              <a:buAutoNum type="arabicPeriod"/>
            </a:pPr>
            <a:r>
              <a:rPr lang="es-E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Elevar la participación en el mercado en un 5% para Octubre 2xxx</a:t>
            </a:r>
            <a:endParaRPr/>
          </a:p>
          <a:p>
            <a:pPr marL="990600" marR="0" lvl="1" indent="-533400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ct val="90810"/>
              <a:buFont typeface="Arial"/>
              <a:buAutoNum type="arabicPeriod" startAt="3"/>
            </a:pPr>
            <a:r>
              <a:rPr lang="es-ES"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 un excelente lugar para trabajar</a:t>
            </a:r>
            <a:endParaRPr/>
          </a:p>
          <a:p>
            <a:pPr marL="1371600" marR="0" lvl="2" indent="-457200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ct val="120120"/>
              <a:buFont typeface="Arial"/>
              <a:buAutoNum type="arabicPeriod"/>
            </a:pPr>
            <a:r>
              <a:rPr lang="es-E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Mejorar infraestructura de oficinas</a:t>
            </a:r>
            <a:endParaRPr/>
          </a:p>
          <a:p>
            <a:pPr marL="1371600" marR="0" lvl="2" indent="-457200" algn="l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ct val="120120"/>
              <a:buFont typeface="Arial"/>
              <a:buAutoNum type="arabicPeriod"/>
            </a:pPr>
            <a:r>
              <a:rPr lang="es-E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Aumentar número de actividades con familiares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7870916-EF21-3AB2-006B-5A2EF31D7AD5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8"/>
          <p:cNvSpPr txBox="1">
            <a:spLocks noGrp="1"/>
          </p:cNvSpPr>
          <p:nvPr>
            <p:ph type="title" idx="4294967295"/>
          </p:nvPr>
        </p:nvSpPr>
        <p:spPr>
          <a:xfrm>
            <a:off x="1408637" y="468593"/>
            <a:ext cx="11314112" cy="70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Balance Score </a:t>
            </a:r>
            <a:r>
              <a:rPr lang="es-ES" sz="4000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Card</a:t>
            </a: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p38"/>
          <p:cNvSpPr txBox="1">
            <a:spLocks noGrp="1"/>
          </p:cNvSpPr>
          <p:nvPr>
            <p:ph type="body" idx="4294967295"/>
          </p:nvPr>
        </p:nvSpPr>
        <p:spPr>
          <a:xfrm>
            <a:off x="1408637" y="2498444"/>
            <a:ext cx="4237038" cy="26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609585" lvl="0" indent="-541853" algn="just" rtl="0">
              <a:lnSpc>
                <a:spcPct val="9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s-ES" sz="2800" b="1" dirty="0"/>
              <a:t>Es el análisis de la situación actual:</a:t>
            </a:r>
            <a:endParaRPr dirty="0"/>
          </a:p>
          <a:p>
            <a:pPr marL="609585" lvl="0" indent="-541853" algn="just" rtl="0">
              <a:lnSpc>
                <a:spcPct val="9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Problemas</a:t>
            </a:r>
            <a:endParaRPr dirty="0"/>
          </a:p>
          <a:p>
            <a:pPr marL="609585" lvl="0" indent="-541853" algn="just" rtl="0">
              <a:lnSpc>
                <a:spcPct val="9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FCE</a:t>
            </a:r>
            <a:endParaRPr dirty="0"/>
          </a:p>
          <a:p>
            <a:pPr marL="609585" lvl="0" indent="-541853" algn="just" rtl="0">
              <a:lnSpc>
                <a:spcPct val="9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FODA</a:t>
            </a:r>
            <a:endParaRPr dirty="0"/>
          </a:p>
          <a:p>
            <a:pPr marL="609585" lvl="0" indent="-541853" algn="just" rtl="0">
              <a:lnSpc>
                <a:spcPct val="9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s-ES" sz="2800" dirty="0"/>
              <a:t>Fuerzas competitivas</a:t>
            </a:r>
            <a:endParaRPr dirty="0"/>
          </a:p>
        </p:txBody>
      </p:sp>
      <p:sp>
        <p:nvSpPr>
          <p:cNvPr id="464" name="Google Shape;464;p38"/>
          <p:cNvSpPr txBox="1"/>
          <p:nvPr/>
        </p:nvSpPr>
        <p:spPr>
          <a:xfrm>
            <a:off x="1479840" y="1572856"/>
            <a:ext cx="5105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3600" b="1" cap="none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¿Donde estamos ?</a:t>
            </a:r>
            <a:endParaRPr sz="4000" b="0" cap="none" dirty="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6" name="Google Shape;466;p38"/>
          <p:cNvSpPr txBox="1"/>
          <p:nvPr/>
        </p:nvSpPr>
        <p:spPr>
          <a:xfrm>
            <a:off x="7847390" y="1607063"/>
            <a:ext cx="3157832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3600" b="1" cap="none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Análisis FODA</a:t>
            </a:r>
            <a:endParaRPr sz="4000" b="0" cap="none" dirty="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7" name="Google Shape;467;p38"/>
          <p:cNvSpPr/>
          <p:nvPr/>
        </p:nvSpPr>
        <p:spPr>
          <a:xfrm>
            <a:off x="7448604" y="2292863"/>
            <a:ext cx="3741738" cy="34798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8" name="Google Shape;468;p38"/>
          <p:cNvSpPr/>
          <p:nvPr/>
        </p:nvSpPr>
        <p:spPr>
          <a:xfrm>
            <a:off x="8051854" y="2819913"/>
            <a:ext cx="2441552" cy="2120900"/>
          </a:xfrm>
          <a:prstGeom prst="ellipse">
            <a:avLst/>
          </a:prstGeom>
          <a:solidFill>
            <a:srgbClr val="FFCC99"/>
          </a:solidFill>
          <a:ln w="127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9" name="Google Shape;469;p38"/>
          <p:cNvSpPr/>
          <p:nvPr/>
        </p:nvSpPr>
        <p:spPr>
          <a:xfrm>
            <a:off x="8526517" y="3683513"/>
            <a:ext cx="1665048" cy="70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Fortalezas 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Debilidades</a:t>
            </a:r>
            <a:endParaRPr sz="24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0" name="Google Shape;470;p38"/>
          <p:cNvSpPr/>
          <p:nvPr/>
        </p:nvSpPr>
        <p:spPr>
          <a:xfrm>
            <a:off x="8526517" y="2964376"/>
            <a:ext cx="135255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rgbClr val="3366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Empresa</a:t>
            </a:r>
            <a:endParaRPr/>
          </a:p>
        </p:txBody>
      </p:sp>
      <p:sp>
        <p:nvSpPr>
          <p:cNvPr id="471" name="Google Shape;471;p38"/>
          <p:cNvSpPr/>
          <p:nvPr/>
        </p:nvSpPr>
        <p:spPr>
          <a:xfrm>
            <a:off x="7518454" y="2459551"/>
            <a:ext cx="1268413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1">
                <a:solidFill>
                  <a:srgbClr val="3366CC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Entorno</a:t>
            </a:r>
            <a:endParaRPr/>
          </a:p>
        </p:txBody>
      </p:sp>
      <p:sp>
        <p:nvSpPr>
          <p:cNvPr id="472" name="Google Shape;472;p38"/>
          <p:cNvSpPr/>
          <p:nvPr/>
        </p:nvSpPr>
        <p:spPr>
          <a:xfrm>
            <a:off x="7445429" y="4907476"/>
            <a:ext cx="1819275" cy="70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Amenazas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0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Oportunidades</a:t>
            </a:r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1069D3DD-26DC-79E5-9C8F-79CFBF84E4FF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9"/>
          <p:cNvSpPr txBox="1">
            <a:spLocks noGrp="1"/>
          </p:cNvSpPr>
          <p:nvPr>
            <p:ph type="title" idx="4294967295"/>
          </p:nvPr>
        </p:nvSpPr>
        <p:spPr>
          <a:xfrm>
            <a:off x="1438183" y="581451"/>
            <a:ext cx="11315700" cy="704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Balance Score </a:t>
            </a:r>
            <a:r>
              <a:rPr lang="es-ES" sz="4000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Card</a:t>
            </a: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9" name="Google Shape;479;p39"/>
          <p:cNvSpPr txBox="1"/>
          <p:nvPr/>
        </p:nvSpPr>
        <p:spPr>
          <a:xfrm>
            <a:off x="1153975" y="1885558"/>
            <a:ext cx="4879693" cy="3667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609585" marR="0" lvl="0" indent="-541853" algn="just" rtl="0">
              <a:lnSpc>
                <a:spcPct val="9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ct val="108108"/>
              <a:buFont typeface="Arial"/>
              <a:buChar char="•"/>
            </a:pPr>
            <a:r>
              <a:rPr lang="es-ES" sz="2800" u="sng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Balanced</a:t>
            </a:r>
            <a:r>
              <a:rPr lang="es-ES" sz="2800" u="sng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ES" sz="2800" u="sng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Scorecard</a:t>
            </a:r>
            <a:r>
              <a:rPr lang="es-E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dirty="0"/>
          </a:p>
          <a:p>
            <a:pPr marL="1219170" marR="0" lvl="1" indent="-447029" algn="just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ct val="75675"/>
              <a:buFont typeface="Arial"/>
              <a:buChar char="o"/>
            </a:pPr>
            <a:r>
              <a:rPr lang="es-E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Proceso de traducción de la misión y estrategia de una organización en un amplio conjunto de medidas de acción, que proporcionan la estructura necesaria para un sistema de gestión y medición estratégica.</a:t>
            </a:r>
            <a:endParaRPr dirty="0"/>
          </a:p>
          <a:p>
            <a:pPr marL="1219170" marR="0" lvl="1" indent="-447029" algn="just" rtl="0">
              <a:lnSpc>
                <a:spcPct val="90000"/>
              </a:lnSpc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ct val="75675"/>
              <a:buFont typeface="Arial"/>
              <a:buChar char="o"/>
            </a:pPr>
            <a:r>
              <a:rPr lang="es-E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Permite el alineamiento de las unidades organizacionales en función  a la estrategia de la empresa.</a:t>
            </a: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09585" marR="0" lvl="0" indent="-364052" algn="just" rtl="0">
              <a:lnSpc>
                <a:spcPct val="90000"/>
              </a:lnSpc>
              <a:spcBef>
                <a:spcPts val="747"/>
              </a:spcBef>
              <a:spcAft>
                <a:spcPts val="0"/>
              </a:spcAft>
              <a:buClr>
                <a:schemeClr val="dk1"/>
              </a:buClr>
              <a:buSzPct val="108108"/>
              <a:buFont typeface="Arial"/>
              <a:buNone/>
            </a:pP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0" name="Google Shape;480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49375" y="1740023"/>
            <a:ext cx="4944862" cy="396831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E4E346E-2BA5-D3EB-FF05-6BD9A565CAB4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0"/>
          <p:cNvSpPr txBox="1"/>
          <p:nvPr/>
        </p:nvSpPr>
        <p:spPr>
          <a:xfrm>
            <a:off x="1392346" y="611970"/>
            <a:ext cx="10515600" cy="652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3733" b="0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Mapa de objetivos</a:t>
            </a:r>
            <a:endParaRPr sz="3733" b="0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488" name="Google Shape;488;p40"/>
          <p:cNvPicPr preferRelativeResize="0"/>
          <p:nvPr/>
        </p:nvPicPr>
        <p:blipFill rotWithShape="1">
          <a:blip r:embed="rId3">
            <a:alphaModFix/>
          </a:blip>
          <a:srcRect t="18143"/>
          <a:stretch/>
        </p:blipFill>
        <p:spPr>
          <a:xfrm>
            <a:off x="2515690" y="1445972"/>
            <a:ext cx="7977363" cy="490264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07BE6D38-F914-EE85-B11A-0F71CBFC53CF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Conector recto de flecha 2">
            <a:extLst>
              <a:ext uri="{FF2B5EF4-FFF2-40B4-BE49-F238E27FC236}">
                <a16:creationId xmlns:a16="http://schemas.microsoft.com/office/drawing/2014/main" id="{2C58D04B-DE95-9313-0FAD-72AA0D2C5532}"/>
              </a:ext>
            </a:extLst>
          </p:cNvPr>
          <p:cNvCxnSpPr>
            <a:cxnSpLocks/>
          </p:cNvCxnSpPr>
          <p:nvPr/>
        </p:nvCxnSpPr>
        <p:spPr>
          <a:xfrm>
            <a:off x="4196436" y="1714670"/>
            <a:ext cx="0" cy="545148"/>
          </a:xfrm>
          <a:prstGeom prst="straightConnector1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uadroTexto 3">
            <a:extLst>
              <a:ext uri="{FF2B5EF4-FFF2-40B4-BE49-F238E27FC236}">
                <a16:creationId xmlns:a16="http://schemas.microsoft.com/office/drawing/2014/main" id="{4E6CF3C2-DDFF-3DC6-3D4A-F2A15DD426E2}"/>
              </a:ext>
            </a:extLst>
          </p:cNvPr>
          <p:cNvSpPr txBox="1"/>
          <p:nvPr/>
        </p:nvSpPr>
        <p:spPr>
          <a:xfrm>
            <a:off x="4279036" y="1714670"/>
            <a:ext cx="7723573" cy="2103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s-ES" sz="2400" b="1" dirty="0">
                <a:solidFill>
                  <a:schemeClr val="bg1"/>
                </a:solidFill>
              </a:rPr>
              <a:t>Alineamiento estratégico de las tecnologías de información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lang="es-ES" sz="2400" b="1" i="1" dirty="0">
              <a:solidFill>
                <a:schemeClr val="bg1"/>
              </a:solidFill>
            </a:endParaRPr>
          </a:p>
          <a:p>
            <a:pPr marL="342900" lvl="0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2000"/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bg1"/>
                </a:solidFill>
              </a:rPr>
              <a:t>Alineamiento de las estrategias empresariales con las TI. </a:t>
            </a:r>
          </a:p>
          <a:p>
            <a:pPr marL="342900" lvl="0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2000"/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bg1"/>
                </a:solidFill>
              </a:rPr>
              <a:t>Balance Score </a:t>
            </a:r>
            <a:r>
              <a:rPr lang="es-ES" sz="2400" dirty="0" err="1">
                <a:solidFill>
                  <a:schemeClr val="bg1"/>
                </a:solidFill>
              </a:rPr>
              <a:t>Card</a:t>
            </a:r>
            <a:r>
              <a:rPr lang="es-ES" sz="2400" dirty="0">
                <a:solidFill>
                  <a:schemeClr val="bg1"/>
                </a:solidFill>
              </a:rPr>
              <a:t> (BSC). </a:t>
            </a:r>
          </a:p>
          <a:p>
            <a:pPr marL="342900" lvl="0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2000"/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bg1"/>
                </a:solidFill>
              </a:rPr>
              <a:t>Definición de estrategias de tecnologías de información.</a:t>
            </a:r>
          </a:p>
        </p:txBody>
      </p:sp>
    </p:spTree>
    <p:extLst>
      <p:ext uri="{BB962C8B-B14F-4D97-AF65-F5344CB8AC3E}">
        <p14:creationId xmlns:p14="http://schemas.microsoft.com/office/powerpoint/2010/main" val="24923145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41"/>
          <p:cNvSpPr txBox="1"/>
          <p:nvPr/>
        </p:nvSpPr>
        <p:spPr>
          <a:xfrm>
            <a:off x="1747326" y="558136"/>
            <a:ext cx="10515600" cy="7063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3733" b="0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Fichas de objetivos</a:t>
            </a:r>
            <a:endParaRPr sz="3733" b="0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496" name="Google Shape;496;p41"/>
          <p:cNvPicPr preferRelativeResize="0"/>
          <p:nvPr/>
        </p:nvPicPr>
        <p:blipFill rotWithShape="1">
          <a:blip r:embed="rId3">
            <a:alphaModFix/>
          </a:blip>
          <a:srcRect t="19293"/>
          <a:stretch/>
        </p:blipFill>
        <p:spPr>
          <a:xfrm>
            <a:off x="2451131" y="1365924"/>
            <a:ext cx="8763432" cy="40900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1249B5A9-C798-B46A-8D07-E4F77D859277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2"/>
          <p:cNvSpPr txBox="1">
            <a:spLocks noGrp="1"/>
          </p:cNvSpPr>
          <p:nvPr>
            <p:ph type="title" idx="4294967295"/>
          </p:nvPr>
        </p:nvSpPr>
        <p:spPr>
          <a:xfrm>
            <a:off x="1358283" y="693352"/>
            <a:ext cx="11314113" cy="706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Definición de estrategias de TI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2" name="Google Shape;502;p42"/>
          <p:cNvSpPr txBox="1">
            <a:spLocks noGrp="1"/>
          </p:cNvSpPr>
          <p:nvPr>
            <p:ph type="body" idx="4294967295"/>
          </p:nvPr>
        </p:nvSpPr>
        <p:spPr>
          <a:xfrm>
            <a:off x="1358283" y="1629977"/>
            <a:ext cx="10342486" cy="4087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rmAutofit fontScale="85000" lnSpcReduction="20000"/>
          </a:bodyPr>
          <a:lstStyle/>
          <a:p>
            <a:pPr marL="457200" lvl="0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La esencia de los SI debe respetarse independientemente de la TI que se use para su implementación</a:t>
            </a:r>
            <a:endParaRPr dirty="0"/>
          </a:p>
          <a:p>
            <a:pPr marL="457200" lvl="0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Evitar dejarse llevar por “modas” tecnológicas pero las que conducen a hacer lo mismo pero con las nuevas tecnologías.</a:t>
            </a:r>
            <a:endParaRPr dirty="0"/>
          </a:p>
          <a:p>
            <a:pPr marL="457200" lvl="0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Evitar cambiar el modo de hacer las cosas simplemente porque una nueva tecnología exige hacerlas de otro modo, sin pararse a pensar si el cambio tienen sentido desde la perspectivas de Sistemas.</a:t>
            </a:r>
            <a:endParaRPr dirty="0"/>
          </a:p>
          <a:p>
            <a:pPr marL="457200" lvl="0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Considerar a las TI como una oportunidad que contribuye a la identificación de procesos de negocio y a su mejora sustancial.</a:t>
            </a:r>
            <a:endParaRPr dirty="0"/>
          </a:p>
          <a:p>
            <a:pPr marL="457200" lvl="0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La estructura y funciones del SI de una empresa deben ser coherentes con la estrategia del de la misma en cada momento. Por lo tanto la planificación y el diseño de un SI deben tener acceso a los objetivos estratégicos de la empresa</a:t>
            </a:r>
            <a:endParaRPr dirty="0"/>
          </a:p>
        </p:txBody>
      </p:sp>
      <p:sp>
        <p:nvSpPr>
          <p:cNvPr id="503" name="Google Shape;503;p42"/>
          <p:cNvSpPr txBox="1">
            <a:spLocks noGrp="1"/>
          </p:cNvSpPr>
          <p:nvPr>
            <p:ph type="sldNum" idx="4294967295"/>
          </p:nvPr>
        </p:nvSpPr>
        <p:spPr>
          <a:xfrm>
            <a:off x="10807083" y="5947977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31</a:t>
            </a:fld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CBA4DD9-6EF9-3E83-0439-C04087E710F7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43"/>
          <p:cNvSpPr txBox="1">
            <a:spLocks noGrp="1"/>
          </p:cNvSpPr>
          <p:nvPr>
            <p:ph type="title" idx="4294967295"/>
          </p:nvPr>
        </p:nvSpPr>
        <p:spPr>
          <a:xfrm>
            <a:off x="1552591" y="581548"/>
            <a:ext cx="10201444" cy="706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Definición de estrategias de TI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9" name="Google Shape;509;p43"/>
          <p:cNvSpPr txBox="1">
            <a:spLocks noGrp="1"/>
          </p:cNvSpPr>
          <p:nvPr>
            <p:ph type="body" idx="4294967295"/>
          </p:nvPr>
        </p:nvSpPr>
        <p:spPr>
          <a:xfrm>
            <a:off x="1447060" y="1760261"/>
            <a:ext cx="10972800" cy="15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rmAutofit fontScale="85000" lnSpcReduction="20000"/>
          </a:bodyPr>
          <a:lstStyle/>
          <a:p>
            <a:pPr marL="457200" lvl="0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El concepto de proceso de negocio es fundamental para plantearse mejoras sustanciales en la manera de hacer de las empresas con la ayuda de las TI</a:t>
            </a:r>
            <a:endParaRPr dirty="0"/>
          </a:p>
          <a:p>
            <a:pPr marL="457200" lvl="0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Todo lo anterior apunta en la dirección de “Elevar las TI/SI a la categoría de tema de responsabilidad de la dirección de las empresas, con todo lo que ello implica”</a:t>
            </a:r>
            <a:endParaRPr dirty="0"/>
          </a:p>
        </p:txBody>
      </p:sp>
      <p:pic>
        <p:nvPicPr>
          <p:cNvPr id="511" name="Google Shape;511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03014" y="3685714"/>
            <a:ext cx="4772075" cy="259073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31C52687-C1EF-EA53-D7A3-0486507E18BE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44"/>
          <p:cNvSpPr txBox="1">
            <a:spLocks noGrp="1"/>
          </p:cNvSpPr>
          <p:nvPr>
            <p:ph type="title" idx="4294967295"/>
          </p:nvPr>
        </p:nvSpPr>
        <p:spPr>
          <a:xfrm>
            <a:off x="1269507" y="768027"/>
            <a:ext cx="11315700" cy="70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Definición de estrategias de TI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18" name="Google Shape;518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71976" y="1855133"/>
            <a:ext cx="6193480" cy="381070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87E1F85E-99E5-761A-595B-33A397E5D8C4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45"/>
          <p:cNvSpPr txBox="1">
            <a:spLocks noGrp="1"/>
          </p:cNvSpPr>
          <p:nvPr>
            <p:ph type="title" idx="4294967295"/>
          </p:nvPr>
        </p:nvSpPr>
        <p:spPr>
          <a:xfrm>
            <a:off x="1481570" y="595991"/>
            <a:ext cx="11314112" cy="70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Definición de estrategias de TI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25" name="Google Shape;525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59243" y="1414567"/>
            <a:ext cx="6280878" cy="457788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F7331AB0-D60F-7479-94CE-AE68E1E03780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46"/>
          <p:cNvSpPr txBox="1">
            <a:spLocks noGrp="1"/>
          </p:cNvSpPr>
          <p:nvPr>
            <p:ph type="title" idx="4294967295"/>
          </p:nvPr>
        </p:nvSpPr>
        <p:spPr>
          <a:xfrm>
            <a:off x="1552591" y="568294"/>
            <a:ext cx="11314112" cy="704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Definición de estrategias de TI</a:t>
            </a:r>
            <a:endParaRPr sz="400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32" name="Google Shape;532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31977" y="1642235"/>
            <a:ext cx="7037236" cy="464747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2481A8E7-14BC-21D5-DCFF-9DC9C9A8D722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47"/>
          <p:cNvSpPr txBox="1">
            <a:spLocks noGrp="1"/>
          </p:cNvSpPr>
          <p:nvPr>
            <p:ph type="title" idx="4294967295"/>
          </p:nvPr>
        </p:nvSpPr>
        <p:spPr>
          <a:xfrm>
            <a:off x="1561468" y="573767"/>
            <a:ext cx="11314112" cy="70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Definición de estrategias de TI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39" name="Google Shape;539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31075" y="1280568"/>
            <a:ext cx="8097010" cy="478506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E86F1543-3D94-E6F1-D4E1-64EDB84BBF03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8"/>
          <p:cNvSpPr txBox="1">
            <a:spLocks noGrp="1"/>
          </p:cNvSpPr>
          <p:nvPr>
            <p:ph type="title" idx="4294967295"/>
          </p:nvPr>
        </p:nvSpPr>
        <p:spPr>
          <a:xfrm>
            <a:off x="1472692" y="581287"/>
            <a:ext cx="11314112" cy="70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Definición de estrategias de TI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46" name="Google Shape;546;p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88521" y="1287358"/>
            <a:ext cx="7804565" cy="497725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3B25A91-8625-0081-520B-E075A6A3F9DF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49"/>
          <p:cNvSpPr txBox="1">
            <a:spLocks noGrp="1"/>
          </p:cNvSpPr>
          <p:nvPr>
            <p:ph type="title" idx="4294967295"/>
          </p:nvPr>
        </p:nvSpPr>
        <p:spPr>
          <a:xfrm>
            <a:off x="1561468" y="438012"/>
            <a:ext cx="11314112" cy="70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Definición de estrategias de TI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53" name="Google Shape;553;p4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36694" y="1143920"/>
            <a:ext cx="7629086" cy="480906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68308C46-440F-7AB1-73A6-663A05D3A6DC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FB681384-66C7-23B9-3275-3D6C57F06900}"/>
              </a:ext>
            </a:extLst>
          </p:cNvPr>
          <p:cNvGrpSpPr/>
          <p:nvPr/>
        </p:nvGrpSpPr>
        <p:grpSpPr>
          <a:xfrm>
            <a:off x="10717618" y="5385392"/>
            <a:ext cx="441250" cy="441250"/>
            <a:chOff x="10526232" y="5438554"/>
            <a:chExt cx="590106" cy="590106"/>
          </a:xfrm>
        </p:grpSpPr>
        <p:sp>
          <p:nvSpPr>
            <p:cNvPr id="2" name="Rectángulo 1">
              <a:extLst>
                <a:ext uri="{FF2B5EF4-FFF2-40B4-BE49-F238E27FC236}">
                  <a16:creationId xmlns:a16="http://schemas.microsoft.com/office/drawing/2014/main" id="{BA329269-0B56-F3CB-65C6-B2C8E80C4A64}"/>
                </a:ext>
              </a:extLst>
            </p:cNvPr>
            <p:cNvSpPr/>
            <p:nvPr/>
          </p:nvSpPr>
          <p:spPr>
            <a:xfrm>
              <a:off x="10526232" y="5438554"/>
              <a:ext cx="590106" cy="59010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  <p:sp>
          <p:nvSpPr>
            <p:cNvPr id="3" name="Flecha derecha 2">
              <a:extLst>
                <a:ext uri="{FF2B5EF4-FFF2-40B4-BE49-F238E27FC236}">
                  <a16:creationId xmlns:a16="http://schemas.microsoft.com/office/drawing/2014/main" id="{C7F75A40-F550-85E7-D5F5-489E8F8D6E12}"/>
                </a:ext>
              </a:extLst>
            </p:cNvPr>
            <p:cNvSpPr/>
            <p:nvPr/>
          </p:nvSpPr>
          <p:spPr>
            <a:xfrm>
              <a:off x="10704273" y="5612449"/>
              <a:ext cx="234023" cy="242316"/>
            </a:xfrm>
            <a:prstGeom prst="rightArrow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sp>
        <p:nvSpPr>
          <p:cNvPr id="5" name="CuadroTexto 4">
            <a:extLst>
              <a:ext uri="{FF2B5EF4-FFF2-40B4-BE49-F238E27FC236}">
                <a16:creationId xmlns:a16="http://schemas.microsoft.com/office/drawing/2014/main" id="{1D29DCA6-CC95-74C6-2434-4F65822CF571}"/>
              </a:ext>
            </a:extLst>
          </p:cNvPr>
          <p:cNvSpPr txBox="1"/>
          <p:nvPr/>
        </p:nvSpPr>
        <p:spPr>
          <a:xfrm>
            <a:off x="7211719" y="4209007"/>
            <a:ext cx="4043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3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Autoevaluación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72B848C-5EB1-AFEF-DBB9-899006E71E91}"/>
              </a:ext>
            </a:extLst>
          </p:cNvPr>
          <p:cNvSpPr txBox="1"/>
          <p:nvPr/>
        </p:nvSpPr>
        <p:spPr>
          <a:xfrm>
            <a:off x="9718158" y="4799485"/>
            <a:ext cx="1536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Sesión 4</a:t>
            </a:r>
          </a:p>
        </p:txBody>
      </p:sp>
    </p:spTree>
    <p:extLst>
      <p:ext uri="{BB962C8B-B14F-4D97-AF65-F5344CB8AC3E}">
        <p14:creationId xmlns:p14="http://schemas.microsoft.com/office/powerpoint/2010/main" val="1936616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5DA1B89-6C7D-58DD-CC62-FD1DC6F97006}"/>
              </a:ext>
            </a:extLst>
          </p:cNvPr>
          <p:cNvSpPr txBox="1"/>
          <p:nvPr/>
        </p:nvSpPr>
        <p:spPr>
          <a:xfrm>
            <a:off x="2555631" y="0"/>
            <a:ext cx="7080738" cy="397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 err="1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Revisa</a:t>
            </a:r>
            <a:r>
              <a:rPr lang="en-US" sz="5400" b="1" dirty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b="1" dirty="0" err="1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el</a:t>
            </a:r>
            <a:r>
              <a:rPr lang="en-US" sz="5400" b="1" dirty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b="1" dirty="0" err="1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siguiente</a:t>
            </a:r>
            <a:r>
              <a:rPr lang="en-US" sz="5400" b="1" dirty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 video:</a:t>
            </a:r>
          </a:p>
        </p:txBody>
      </p:sp>
      <p:sp>
        <p:nvSpPr>
          <p:cNvPr id="4" name="Google Shape;115;p16">
            <a:extLst>
              <a:ext uri="{FF2B5EF4-FFF2-40B4-BE49-F238E27FC236}">
                <a16:creationId xmlns:a16="http://schemas.microsoft.com/office/drawing/2014/main" id="{0F726842-18E3-622D-AFA0-2D0CFEB22016}"/>
              </a:ext>
            </a:extLst>
          </p:cNvPr>
          <p:cNvSpPr txBox="1">
            <a:spLocks/>
          </p:cNvSpPr>
          <p:nvPr/>
        </p:nvSpPr>
        <p:spPr>
          <a:xfrm>
            <a:off x="2294878" y="2514599"/>
            <a:ext cx="8284464" cy="1828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0"/>
              </a:spcBef>
              <a:buClr>
                <a:schemeClr val="dk1"/>
              </a:buClr>
              <a:buSzPts val="2000"/>
              <a:buNone/>
            </a:pPr>
            <a:r>
              <a:rPr lang="es-ES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Alineamiento estratégico de las TI:</a:t>
            </a:r>
            <a:endParaRPr lang="pl-PL" dirty="0">
              <a:solidFill>
                <a:schemeClr val="bg1"/>
              </a:solidFill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Clr>
                <a:schemeClr val="dk1"/>
              </a:buClr>
              <a:buSzPts val="2000"/>
              <a:buNone/>
            </a:pPr>
            <a:r>
              <a:rPr lang="pl-PL" u="sng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  <a:hlinkClick r:id="rId2"/>
              </a:rPr>
              <a:t>https://www.youtube.com/watch?v=s2kDqGJw4Do</a:t>
            </a:r>
            <a:endParaRPr lang="es-ES" u="sng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indent="0">
              <a:lnSpc>
                <a:spcPct val="110000"/>
              </a:lnSpc>
              <a:spcBef>
                <a:spcPts val="0"/>
              </a:spcBef>
              <a:buClr>
                <a:schemeClr val="dk1"/>
              </a:buClr>
              <a:buSzPts val="2000"/>
              <a:buNone/>
            </a:pPr>
            <a:endParaRPr lang="pl-PL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189" indent="-330189">
              <a:lnSpc>
                <a:spcPct val="110000"/>
              </a:lnSpc>
              <a:spcBef>
                <a:spcPts val="0"/>
              </a:spcBef>
              <a:buClr>
                <a:schemeClr val="dk1"/>
              </a:buClr>
              <a:buSzPts val="2000"/>
              <a:buFont typeface="Arial" panose="020B0604020202020204" pitchFamily="34" charset="0"/>
              <a:buNone/>
            </a:pPr>
            <a:endParaRPr lang="pl-PL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Google Shape;117;p16" descr="4.5: ¿Qué es el Alineamiento estratégico? – ISOSCORECARD">
            <a:extLst>
              <a:ext uri="{FF2B5EF4-FFF2-40B4-BE49-F238E27FC236}">
                <a16:creationId xmlns:a16="http://schemas.microsoft.com/office/drawing/2014/main" id="{9D07AC96-9E25-05B8-B4CD-0905628A000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10360" y="3861786"/>
            <a:ext cx="3688809" cy="20468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9436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AB0844B7-A4D7-5E90-CCE1-81A0915D10CF}"/>
              </a:ext>
            </a:extLst>
          </p:cNvPr>
          <p:cNvSpPr txBox="1"/>
          <p:nvPr/>
        </p:nvSpPr>
        <p:spPr>
          <a:xfrm>
            <a:off x="2234924" y="859747"/>
            <a:ext cx="61367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0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Evidencia de aprendizaje: Organizador visual</a:t>
            </a:r>
          </a:p>
        </p:txBody>
      </p:sp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2406E181-6F2D-2260-462D-FEA5B0A87127}"/>
              </a:ext>
            </a:extLst>
          </p:cNvPr>
          <p:cNvCxnSpPr>
            <a:cxnSpLocks/>
          </p:cNvCxnSpPr>
          <p:nvPr/>
        </p:nvCxnSpPr>
        <p:spPr>
          <a:xfrm>
            <a:off x="2144975" y="799772"/>
            <a:ext cx="0" cy="545148"/>
          </a:xfrm>
          <a:prstGeom prst="straightConnector1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CuadroTexto 4">
            <a:extLst>
              <a:ext uri="{FF2B5EF4-FFF2-40B4-BE49-F238E27FC236}">
                <a16:creationId xmlns:a16="http://schemas.microsoft.com/office/drawing/2014/main" id="{4588CAA9-2B5B-5B73-DF33-8AEE8CFD491F}"/>
              </a:ext>
            </a:extLst>
          </p:cNvPr>
          <p:cNvSpPr txBox="1"/>
          <p:nvPr/>
        </p:nvSpPr>
        <p:spPr>
          <a:xfrm>
            <a:off x="2743200" y="1866167"/>
            <a:ext cx="71794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400" b="1" i="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Organizador visual sobre </a:t>
            </a:r>
            <a:r>
              <a:rPr lang="pt-BR" sz="1400" b="1" i="0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análisis</a:t>
            </a:r>
            <a:r>
              <a:rPr lang="pt-BR" sz="1400" b="1" i="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estratégico de TI</a:t>
            </a:r>
            <a:endParaRPr lang="es-ES_tradnl" sz="1400" b="1" dirty="0">
              <a:solidFill>
                <a:srgbClr val="4156A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5703483C-78FA-13A9-EB40-91062376A63F}"/>
              </a:ext>
            </a:extLst>
          </p:cNvPr>
          <p:cNvSpPr/>
          <p:nvPr/>
        </p:nvSpPr>
        <p:spPr>
          <a:xfrm>
            <a:off x="2269323" y="2013477"/>
            <a:ext cx="228600" cy="228600"/>
          </a:xfrm>
          <a:prstGeom prst="ellipse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9140C20-B684-244D-9574-AB016A09788D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  <p:pic>
        <p:nvPicPr>
          <p:cNvPr id="2" name="Picture 2" descr="Plantillas de Cuadro de Mando Integral">
            <a:extLst>
              <a:ext uri="{FF2B5EF4-FFF2-40B4-BE49-F238E27FC236}">
                <a16:creationId xmlns:a16="http://schemas.microsoft.com/office/drawing/2014/main" id="{DDF728EF-EAFF-20A0-52F5-9B685D8DCA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9632" y="2936489"/>
            <a:ext cx="4301907" cy="24700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400814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6671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DEBD99B-CA10-6501-17AA-200A12475B0F}"/>
              </a:ext>
            </a:extLst>
          </p:cNvPr>
          <p:cNvSpPr txBox="1"/>
          <p:nvPr/>
        </p:nvSpPr>
        <p:spPr>
          <a:xfrm>
            <a:off x="959775" y="983665"/>
            <a:ext cx="54552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Después de haber visualizado el video en la  </a:t>
            </a:r>
            <a:r>
              <a:rPr lang="es-ES_tradnl" sz="2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slide</a:t>
            </a:r>
            <a:r>
              <a:rPr lang="es-ES_tradnl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anterior, </a:t>
            </a:r>
            <a:r>
              <a:rPr lang="es-ES_tradnl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reflexionamos y respondemos las siguientes interrogantes: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0064DD55-C896-6B6D-3790-1270E619F80F}"/>
              </a:ext>
            </a:extLst>
          </p:cNvPr>
          <p:cNvSpPr/>
          <p:nvPr/>
        </p:nvSpPr>
        <p:spPr>
          <a:xfrm>
            <a:off x="1406340" y="2854847"/>
            <a:ext cx="603213" cy="5851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EAA196C-01C9-8837-184B-9C4C844F7203}"/>
              </a:ext>
            </a:extLst>
          </p:cNvPr>
          <p:cNvSpPr txBox="1"/>
          <p:nvPr/>
        </p:nvSpPr>
        <p:spPr>
          <a:xfrm>
            <a:off x="1427606" y="2907604"/>
            <a:ext cx="603213" cy="479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4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01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3DD2F94-3CBD-0930-090B-95F1DF353AF2}"/>
              </a:ext>
            </a:extLst>
          </p:cNvPr>
          <p:cNvSpPr txBox="1"/>
          <p:nvPr/>
        </p:nvSpPr>
        <p:spPr>
          <a:xfrm>
            <a:off x="2132142" y="2841451"/>
            <a:ext cx="4282835" cy="420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¿Qué son los planes estratégicos?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A8461466-9DA5-4FB2-909A-9C25612F7BC6}"/>
              </a:ext>
            </a:extLst>
          </p:cNvPr>
          <p:cNvSpPr/>
          <p:nvPr/>
        </p:nvSpPr>
        <p:spPr>
          <a:xfrm>
            <a:off x="1406340" y="3970851"/>
            <a:ext cx="603213" cy="5851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5A2B4B7-6C83-1933-76A1-7BBE3229EEC4}"/>
              </a:ext>
            </a:extLst>
          </p:cNvPr>
          <p:cNvSpPr txBox="1"/>
          <p:nvPr/>
        </p:nvSpPr>
        <p:spPr>
          <a:xfrm>
            <a:off x="1427606" y="4023608"/>
            <a:ext cx="603213" cy="479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400" b="1" dirty="0">
                <a:solidFill>
                  <a:srgbClr val="00206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02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7D0AD6D-A61C-0E04-AD73-EFD00C1E220B}"/>
              </a:ext>
            </a:extLst>
          </p:cNvPr>
          <p:cNvSpPr txBox="1"/>
          <p:nvPr/>
        </p:nvSpPr>
        <p:spPr>
          <a:xfrm>
            <a:off x="2132142" y="3868470"/>
            <a:ext cx="5455202" cy="789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¿Cree usted que el alineamiento estratégico es importante? </a:t>
            </a:r>
          </a:p>
        </p:txBody>
      </p: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D67D664B-E9A2-04BE-8CC2-BDD310126989}"/>
              </a:ext>
            </a:extLst>
          </p:cNvPr>
          <p:cNvCxnSpPr>
            <a:cxnSpLocks/>
          </p:cNvCxnSpPr>
          <p:nvPr/>
        </p:nvCxnSpPr>
        <p:spPr>
          <a:xfrm>
            <a:off x="874713" y="884835"/>
            <a:ext cx="0" cy="1220412"/>
          </a:xfrm>
          <a:prstGeom prst="straightConnector1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3906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 idx="4294967295"/>
          </p:nvPr>
        </p:nvSpPr>
        <p:spPr>
          <a:xfrm>
            <a:off x="1722268" y="657796"/>
            <a:ext cx="11315700" cy="70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Alineamiento estratégico de las TI</a:t>
            </a:r>
            <a:endParaRPr sz="400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7"/>
          <p:cNvSpPr txBox="1">
            <a:spLocks noGrp="1"/>
          </p:cNvSpPr>
          <p:nvPr>
            <p:ph type="body" idx="4294967295"/>
          </p:nvPr>
        </p:nvSpPr>
        <p:spPr>
          <a:xfrm>
            <a:off x="1722268" y="1594421"/>
            <a:ext cx="10972800" cy="3892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rmAutofit/>
          </a:bodyPr>
          <a:lstStyle/>
          <a:p>
            <a:pPr marL="457200" lvl="0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dirty="0"/>
              <a:t>Evolución histórica que ha sufrido la planificación de sistemas.</a:t>
            </a:r>
            <a:endParaRPr dirty="0"/>
          </a:p>
          <a:p>
            <a:pPr marL="457200" lvl="0" indent="-330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dirty="0"/>
          </a:p>
          <a:p>
            <a:pPr marL="457200" lvl="0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dirty="0"/>
              <a:t>Esta evolución ha seguido 4 fases diferenciadas:</a:t>
            </a:r>
            <a:endParaRPr dirty="0"/>
          </a:p>
          <a:p>
            <a:pPr marL="1066785" lvl="1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es-ES" dirty="0"/>
              <a:t>Introducción de la informática en la organización</a:t>
            </a:r>
            <a:endParaRPr dirty="0"/>
          </a:p>
          <a:p>
            <a:pPr marL="1066785" lvl="1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es-ES" dirty="0"/>
              <a:t>Expansión anárquica de las aplicaciones</a:t>
            </a:r>
            <a:endParaRPr dirty="0"/>
          </a:p>
          <a:p>
            <a:pPr marL="1066785" lvl="1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es-ES" dirty="0"/>
              <a:t>Coordinación SI-Objetivos de empresa</a:t>
            </a:r>
            <a:endParaRPr dirty="0"/>
          </a:p>
          <a:p>
            <a:pPr marL="1066785" lvl="1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AutoNum type="arabicPeriod"/>
            </a:pPr>
            <a:r>
              <a:rPr lang="es-ES" dirty="0"/>
              <a:t>Interdependencia estrategias compañía TI/SI</a:t>
            </a:r>
            <a:endParaRPr dirty="0"/>
          </a:p>
          <a:p>
            <a:pPr marL="457200" lvl="0" indent="-330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3FEF8D6-5FA0-5370-8C6B-7B45F52738B6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title" idx="4294967295"/>
          </p:nvPr>
        </p:nvSpPr>
        <p:spPr>
          <a:xfrm>
            <a:off x="1703511" y="328828"/>
            <a:ext cx="11314112" cy="704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Alineamiento estratégico de las TI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4294967295"/>
          </p:nvPr>
        </p:nvSpPr>
        <p:spPr>
          <a:xfrm>
            <a:off x="1597981" y="1541247"/>
            <a:ext cx="10093910" cy="4283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rmAutofit fontScale="92500" lnSpcReduction="10000"/>
          </a:bodyPr>
          <a:lstStyle/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s-ES" b="1" dirty="0"/>
              <a:t>Fase 1: Introducción a la informática en la organización</a:t>
            </a:r>
            <a:endParaRPr dirty="0"/>
          </a:p>
          <a:p>
            <a:pPr marL="457200" lvl="0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dirty="0"/>
              <a:t>Aparición masiva de la informática</a:t>
            </a:r>
            <a:endParaRPr dirty="0"/>
          </a:p>
          <a:p>
            <a:pPr marL="457200" lvl="0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dirty="0"/>
              <a:t>Aislamiento progresivo del área de informática</a:t>
            </a:r>
            <a:endParaRPr dirty="0"/>
          </a:p>
          <a:p>
            <a:pPr marL="457200" lvl="0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dirty="0"/>
              <a:t>El objetivo es la reducción de costos aplicando procesos de información</a:t>
            </a:r>
            <a:endParaRPr dirty="0"/>
          </a:p>
          <a:p>
            <a:pPr marL="457200" lvl="0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dirty="0"/>
              <a:t>No existen planes de procesos de datos</a:t>
            </a:r>
            <a:endParaRPr dirty="0"/>
          </a:p>
          <a:p>
            <a:pPr marL="457200" lvl="0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s-ES" dirty="0"/>
              <a:t>Se distinguen tres situaciones:</a:t>
            </a:r>
            <a:endParaRPr dirty="0"/>
          </a:p>
          <a:p>
            <a:pPr marL="1066785" lvl="1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o"/>
            </a:pPr>
            <a:r>
              <a:rPr lang="es-ES" dirty="0"/>
              <a:t>El departamento de informática es un área dependiente de servicios   administrativos.</a:t>
            </a:r>
            <a:endParaRPr dirty="0"/>
          </a:p>
          <a:p>
            <a:pPr marL="1066785" lvl="1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o"/>
            </a:pPr>
            <a:r>
              <a:rPr lang="es-ES" dirty="0"/>
              <a:t>Se crean barreras de comunicación entre la dirección y los SI</a:t>
            </a:r>
            <a:endParaRPr dirty="0"/>
          </a:p>
          <a:p>
            <a:pPr marL="1066785" lvl="1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o"/>
            </a:pPr>
            <a:r>
              <a:rPr lang="es-ES" dirty="0"/>
              <a:t>No hay conexión entre los objetivos de la compañía y los planes de SI.</a:t>
            </a:r>
            <a:endParaRPr dirty="0"/>
          </a:p>
          <a:p>
            <a:pPr marL="457200" lvl="0" indent="-330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4724D83-3311-E53F-788F-C8C6E59052AA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9"/>
          <p:cNvSpPr txBox="1">
            <a:spLocks noGrp="1"/>
          </p:cNvSpPr>
          <p:nvPr>
            <p:ph type="body" idx="4294967295"/>
          </p:nvPr>
        </p:nvSpPr>
        <p:spPr>
          <a:xfrm>
            <a:off x="1219200" y="507322"/>
            <a:ext cx="10972800" cy="593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rmAutofit/>
          </a:bodyPr>
          <a:lstStyle/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s-ES" b="1" dirty="0"/>
              <a:t>Formulación de planes de SI en la fase de introducción de la informática</a:t>
            </a:r>
            <a:endParaRPr dirty="0"/>
          </a:p>
        </p:txBody>
      </p:sp>
      <p:sp>
        <p:nvSpPr>
          <p:cNvPr id="138" name="Google Shape;138;p19"/>
          <p:cNvSpPr/>
          <p:nvPr/>
        </p:nvSpPr>
        <p:spPr>
          <a:xfrm>
            <a:off x="2780567" y="3367997"/>
            <a:ext cx="7704137" cy="35877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9" name="Google Shape;139;p19"/>
          <p:cNvSpPr/>
          <p:nvPr/>
        </p:nvSpPr>
        <p:spPr>
          <a:xfrm>
            <a:off x="2780567" y="3728359"/>
            <a:ext cx="7704137" cy="35877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0" name="Google Shape;140;p19"/>
          <p:cNvSpPr/>
          <p:nvPr/>
        </p:nvSpPr>
        <p:spPr>
          <a:xfrm>
            <a:off x="2780567" y="4087134"/>
            <a:ext cx="7704137" cy="35877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41" name="Google Shape;141;p19"/>
          <p:cNvCxnSpPr/>
          <p:nvPr/>
        </p:nvCxnSpPr>
        <p:spPr>
          <a:xfrm>
            <a:off x="6596917" y="3367997"/>
            <a:ext cx="0" cy="36036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" name="Google Shape;142;p19"/>
          <p:cNvCxnSpPr/>
          <p:nvPr/>
        </p:nvCxnSpPr>
        <p:spPr>
          <a:xfrm>
            <a:off x="5228492" y="3367997"/>
            <a:ext cx="0" cy="36036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" name="Google Shape;143;p19"/>
          <p:cNvCxnSpPr/>
          <p:nvPr/>
        </p:nvCxnSpPr>
        <p:spPr>
          <a:xfrm>
            <a:off x="4004529" y="3367997"/>
            <a:ext cx="0" cy="36036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4" name="Google Shape;144;p19"/>
          <p:cNvCxnSpPr/>
          <p:nvPr/>
        </p:nvCxnSpPr>
        <p:spPr>
          <a:xfrm>
            <a:off x="7892317" y="3367997"/>
            <a:ext cx="0" cy="36036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" name="Google Shape;145;p19"/>
          <p:cNvCxnSpPr/>
          <p:nvPr/>
        </p:nvCxnSpPr>
        <p:spPr>
          <a:xfrm>
            <a:off x="9189304" y="3367997"/>
            <a:ext cx="0" cy="36036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" name="Google Shape;146;p19"/>
          <p:cNvCxnSpPr/>
          <p:nvPr/>
        </p:nvCxnSpPr>
        <p:spPr>
          <a:xfrm>
            <a:off x="4004529" y="4087134"/>
            <a:ext cx="0" cy="3603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" name="Google Shape;147;p19"/>
          <p:cNvCxnSpPr/>
          <p:nvPr/>
        </p:nvCxnSpPr>
        <p:spPr>
          <a:xfrm>
            <a:off x="5228492" y="4087134"/>
            <a:ext cx="0" cy="3603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9"/>
          <p:cNvCxnSpPr/>
          <p:nvPr/>
        </p:nvCxnSpPr>
        <p:spPr>
          <a:xfrm>
            <a:off x="6596917" y="4087134"/>
            <a:ext cx="0" cy="3603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9"/>
          <p:cNvCxnSpPr/>
          <p:nvPr/>
        </p:nvCxnSpPr>
        <p:spPr>
          <a:xfrm>
            <a:off x="7892317" y="4087134"/>
            <a:ext cx="0" cy="3603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" name="Google Shape;150;p19"/>
          <p:cNvCxnSpPr/>
          <p:nvPr/>
        </p:nvCxnSpPr>
        <p:spPr>
          <a:xfrm>
            <a:off x="9189304" y="4087134"/>
            <a:ext cx="0" cy="3603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Google Shape;151;p19"/>
          <p:cNvCxnSpPr/>
          <p:nvPr/>
        </p:nvCxnSpPr>
        <p:spPr>
          <a:xfrm>
            <a:off x="3355242" y="3728359"/>
            <a:ext cx="0" cy="3603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Google Shape;152;p19"/>
          <p:cNvCxnSpPr/>
          <p:nvPr/>
        </p:nvCxnSpPr>
        <p:spPr>
          <a:xfrm>
            <a:off x="9837004" y="3728359"/>
            <a:ext cx="0" cy="3603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19"/>
          <p:cNvCxnSpPr/>
          <p:nvPr/>
        </p:nvCxnSpPr>
        <p:spPr>
          <a:xfrm>
            <a:off x="8540017" y="3728359"/>
            <a:ext cx="0" cy="3603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19"/>
          <p:cNvCxnSpPr/>
          <p:nvPr/>
        </p:nvCxnSpPr>
        <p:spPr>
          <a:xfrm>
            <a:off x="7244617" y="3728359"/>
            <a:ext cx="0" cy="3603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19"/>
          <p:cNvCxnSpPr/>
          <p:nvPr/>
        </p:nvCxnSpPr>
        <p:spPr>
          <a:xfrm>
            <a:off x="5947629" y="3728359"/>
            <a:ext cx="0" cy="3603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" name="Google Shape;156;p19"/>
          <p:cNvCxnSpPr/>
          <p:nvPr/>
        </p:nvCxnSpPr>
        <p:spPr>
          <a:xfrm>
            <a:off x="4580792" y="3728359"/>
            <a:ext cx="0" cy="3603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7" name="Google Shape;157;p19"/>
          <p:cNvSpPr/>
          <p:nvPr/>
        </p:nvSpPr>
        <p:spPr>
          <a:xfrm rot="-5400000">
            <a:off x="9549667" y="1783671"/>
            <a:ext cx="863600" cy="1584325"/>
          </a:xfrm>
          <a:prstGeom prst="moon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8" name="Google Shape;158;p19"/>
          <p:cNvSpPr/>
          <p:nvPr/>
        </p:nvSpPr>
        <p:spPr>
          <a:xfrm>
            <a:off x="8397142" y="4736422"/>
            <a:ext cx="287337" cy="1295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9" name="Google Shape;159;p19"/>
          <p:cNvSpPr txBox="1"/>
          <p:nvPr/>
        </p:nvSpPr>
        <p:spPr>
          <a:xfrm>
            <a:off x="2780567" y="1135972"/>
            <a:ext cx="2663825" cy="70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 lang="es-E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Estrategia/Necesidades Corporativas</a:t>
            </a:r>
            <a:endParaRPr/>
          </a:p>
        </p:txBody>
      </p:sp>
      <p:sp>
        <p:nvSpPr>
          <p:cNvPr id="160" name="Google Shape;160;p19"/>
          <p:cNvSpPr txBox="1"/>
          <p:nvPr/>
        </p:nvSpPr>
        <p:spPr>
          <a:xfrm>
            <a:off x="2852004" y="2359934"/>
            <a:ext cx="2663825" cy="100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 lang="es-E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Estrategia/Necesidades de cada Unidad de Negocio</a:t>
            </a:r>
            <a:endParaRPr/>
          </a:p>
        </p:txBody>
      </p:sp>
      <p:sp>
        <p:nvSpPr>
          <p:cNvPr id="161" name="Google Shape;161;p19"/>
          <p:cNvSpPr/>
          <p:nvPr/>
        </p:nvSpPr>
        <p:spPr>
          <a:xfrm>
            <a:off x="3860067" y="1928134"/>
            <a:ext cx="288925" cy="358775"/>
          </a:xfrm>
          <a:prstGeom prst="downArrow">
            <a:avLst>
              <a:gd name="adj1" fmla="val 50000"/>
              <a:gd name="adj2" fmla="val 31044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2" name="Google Shape;162;p19"/>
          <p:cNvSpPr txBox="1"/>
          <p:nvPr/>
        </p:nvSpPr>
        <p:spPr>
          <a:xfrm>
            <a:off x="8684479" y="1135972"/>
            <a:ext cx="2374900" cy="1311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 lang="es-ES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Solicitudes de aplicaciones por parte de usuarios finales</a:t>
            </a:r>
            <a:endParaRPr/>
          </a:p>
        </p:txBody>
      </p:sp>
      <p:sp>
        <p:nvSpPr>
          <p:cNvPr id="163" name="Google Shape;163;p19"/>
          <p:cNvSpPr txBox="1"/>
          <p:nvPr/>
        </p:nvSpPr>
        <p:spPr>
          <a:xfrm>
            <a:off x="9116279" y="4736422"/>
            <a:ext cx="1944688" cy="1558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rPr lang="es-ES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Proceso de asignación de prioridades y recursos, generalmente bajo el </a:t>
            </a:r>
            <a:r>
              <a:rPr lang="es-ES" sz="16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control de SI</a:t>
            </a:r>
            <a:endParaRPr/>
          </a:p>
        </p:txBody>
      </p:sp>
      <p:sp>
        <p:nvSpPr>
          <p:cNvPr id="164" name="Google Shape;164;p19"/>
          <p:cNvSpPr txBox="1"/>
          <p:nvPr/>
        </p:nvSpPr>
        <p:spPr>
          <a:xfrm>
            <a:off x="2780567" y="4952322"/>
            <a:ext cx="4392612" cy="101441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Plan de</a:t>
            </a:r>
            <a:endParaRPr/>
          </a:p>
          <a:p>
            <a:pPr marL="0" marR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None/>
            </a:pPr>
            <a:r>
              <a:rPr lang="es-E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SISTEMA DE INFORMACION</a:t>
            </a:r>
            <a:endParaRPr/>
          </a:p>
        </p:txBody>
      </p:sp>
      <p:sp>
        <p:nvSpPr>
          <p:cNvPr id="165" name="Google Shape;165;p19"/>
          <p:cNvSpPr/>
          <p:nvPr/>
        </p:nvSpPr>
        <p:spPr>
          <a:xfrm>
            <a:off x="7316054" y="5168222"/>
            <a:ext cx="720725" cy="360362"/>
          </a:xfrm>
          <a:prstGeom prst="lef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Noto Sans Symbols"/>
              <a:buNone/>
            </a:pPr>
            <a:endParaRPr sz="28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66" name="Google Shape;166;p19"/>
          <p:cNvCxnSpPr/>
          <p:nvPr/>
        </p:nvCxnSpPr>
        <p:spPr>
          <a:xfrm rot="10800000">
            <a:off x="8540017" y="5744484"/>
            <a:ext cx="792162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7" name="Google Shape;167;p19"/>
          <p:cNvCxnSpPr/>
          <p:nvPr/>
        </p:nvCxnSpPr>
        <p:spPr>
          <a:xfrm flipH="1">
            <a:off x="8755917" y="2647272"/>
            <a:ext cx="649287" cy="2232025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8" name="Google Shape;168;p19"/>
          <p:cNvCxnSpPr/>
          <p:nvPr/>
        </p:nvCxnSpPr>
        <p:spPr>
          <a:xfrm flipH="1">
            <a:off x="8755917" y="2791734"/>
            <a:ext cx="865187" cy="252095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9" name="Google Shape;169;p19"/>
          <p:cNvCxnSpPr/>
          <p:nvPr/>
        </p:nvCxnSpPr>
        <p:spPr>
          <a:xfrm flipH="1">
            <a:off x="8755917" y="2791734"/>
            <a:ext cx="1296987" cy="2808288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CuadroTexto 1">
            <a:extLst>
              <a:ext uri="{FF2B5EF4-FFF2-40B4-BE49-F238E27FC236}">
                <a16:creationId xmlns:a16="http://schemas.microsoft.com/office/drawing/2014/main" id="{A5ADB523-C8A9-572E-3CDF-6DA80DF8395A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>
            <a:spLocks noGrp="1"/>
          </p:cNvSpPr>
          <p:nvPr>
            <p:ph type="title" idx="4294967295"/>
          </p:nvPr>
        </p:nvSpPr>
        <p:spPr>
          <a:xfrm>
            <a:off x="1384916" y="762972"/>
            <a:ext cx="11315700" cy="704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0" rIns="121900" bIns="609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attrocento Sans"/>
              <a:buNone/>
            </a:pPr>
            <a:r>
              <a:rPr lang="es-ES" sz="4000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Alineamiento estratégico de las TI</a:t>
            </a:r>
            <a:endParaRPr sz="4000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0"/>
          <p:cNvSpPr txBox="1">
            <a:spLocks noGrp="1"/>
          </p:cNvSpPr>
          <p:nvPr>
            <p:ph type="body" idx="4294967295"/>
          </p:nvPr>
        </p:nvSpPr>
        <p:spPr>
          <a:xfrm>
            <a:off x="1384916" y="1703079"/>
            <a:ext cx="10280342" cy="4418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25" rIns="121900" bIns="60925" anchor="t" anchorCtr="0">
            <a:normAutofit fontScale="85000" lnSpcReduction="20000"/>
          </a:bodyPr>
          <a:lstStyle/>
          <a:p>
            <a:pPr marL="0" lvl="0" indent="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None/>
            </a:pPr>
            <a:r>
              <a:rPr lang="es-ES" b="1" dirty="0"/>
              <a:t>Fase 2: Expansión anárquica de las aplicaciones</a:t>
            </a:r>
            <a:endParaRPr dirty="0"/>
          </a:p>
          <a:p>
            <a:pPr marL="457200" lvl="0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Las áreas empiezan a hacer pedidos para solucionar problemas complejos relacionados con el funcionamiento del negocio (sin control).</a:t>
            </a:r>
            <a:endParaRPr dirty="0"/>
          </a:p>
          <a:p>
            <a:pPr marL="457200" lvl="0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Se torna difícil la toma de decisiones respecto al SI por carecer de conocimientos de sistemas necesarios para dar solución a estos problemas.</a:t>
            </a:r>
            <a:endParaRPr dirty="0"/>
          </a:p>
          <a:p>
            <a:pPr marL="457200" lvl="0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Aparecen sistemas transaccionales disjuntos con enlaces comunicantes que resultan disfuncionales.</a:t>
            </a:r>
            <a:endParaRPr dirty="0"/>
          </a:p>
          <a:p>
            <a:pPr marL="457200" lvl="0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Char char="•"/>
            </a:pPr>
            <a:r>
              <a:rPr lang="es-ES" dirty="0"/>
              <a:t>El Departamento de SI prioriza recursos que no están alineados con los objetivos estratégicos de la organización, cuyas razones son:</a:t>
            </a:r>
            <a:endParaRPr dirty="0"/>
          </a:p>
          <a:p>
            <a:pPr marL="1066785" lvl="1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0090"/>
              <a:buChar char="o"/>
            </a:pPr>
            <a:r>
              <a:rPr lang="es-ES" dirty="0"/>
              <a:t>Facilidad de implementación.</a:t>
            </a:r>
            <a:endParaRPr dirty="0"/>
          </a:p>
          <a:p>
            <a:pPr marL="1066785" lvl="1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0090"/>
              <a:buChar char="o"/>
            </a:pPr>
            <a:r>
              <a:rPr lang="es-ES" dirty="0"/>
              <a:t>Novedad y atractivo tecnológico para el área de SI</a:t>
            </a:r>
            <a:endParaRPr dirty="0"/>
          </a:p>
          <a:p>
            <a:pPr marL="1066785" lvl="1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0090"/>
              <a:buChar char="o"/>
            </a:pPr>
            <a:r>
              <a:rPr lang="es-ES" dirty="0"/>
              <a:t>Poder influyente del solicitante.</a:t>
            </a:r>
            <a:endParaRPr dirty="0"/>
          </a:p>
          <a:p>
            <a:pPr marL="1066785" lvl="1" indent="-457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0090"/>
              <a:buChar char="o"/>
            </a:pPr>
            <a:r>
              <a:rPr lang="es-ES" dirty="0"/>
              <a:t>Costos</a:t>
            </a:r>
            <a:endParaRPr dirty="0"/>
          </a:p>
          <a:p>
            <a:pPr marL="457200" lvl="0" indent="-3302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7220"/>
              <a:buNone/>
            </a:pPr>
            <a:endParaRPr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CBDE147-9A7B-B318-84DB-53F7037E831D}"/>
              </a:ext>
            </a:extLst>
          </p:cNvPr>
          <p:cNvSpPr txBox="1"/>
          <p:nvPr/>
        </p:nvSpPr>
        <p:spPr>
          <a:xfrm rot="16200000">
            <a:off x="-2561208" y="3415229"/>
            <a:ext cx="61522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_tradn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Gerencia de la TI</a:t>
            </a:r>
            <a:r>
              <a:rPr lang="es-ES_tradnl" sz="1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Sesión 4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</TotalTime>
  <Words>2085</Words>
  <Application>Microsoft Office PowerPoint</Application>
  <PresentationFormat>Panorámica</PresentationFormat>
  <Paragraphs>301</Paragraphs>
  <Slides>41</Slides>
  <Notes>33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41</vt:i4>
      </vt:variant>
    </vt:vector>
  </HeadingPairs>
  <TitlesOfParts>
    <vt:vector size="52" baseType="lpstr">
      <vt:lpstr>Aptos</vt:lpstr>
      <vt:lpstr>Arial</vt:lpstr>
      <vt:lpstr>Arial Black</vt:lpstr>
      <vt:lpstr>Calibri</vt:lpstr>
      <vt:lpstr>Comic Sans MS</vt:lpstr>
      <vt:lpstr>Garamond</vt:lpstr>
      <vt:lpstr>Noto Sans Symbols</vt:lpstr>
      <vt:lpstr>Quattrocento Sans</vt:lpstr>
      <vt:lpstr>Roboto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Alineamiento estratégico de las TI</vt:lpstr>
      <vt:lpstr>Alineamiento estratégico de las TI</vt:lpstr>
      <vt:lpstr>Presentación de PowerPoint</vt:lpstr>
      <vt:lpstr>Alineamiento estratégico de las TI</vt:lpstr>
      <vt:lpstr>Alineamiento estratégico de las TI</vt:lpstr>
      <vt:lpstr>Presentación de PowerPoint</vt:lpstr>
      <vt:lpstr>Presentación de PowerPoint</vt:lpstr>
      <vt:lpstr>Alineamiento estratégico de las TI</vt:lpstr>
      <vt:lpstr>Presentación de PowerPoint</vt:lpstr>
      <vt:lpstr>Alineamiento estratégico de las TI</vt:lpstr>
      <vt:lpstr>Alineamiento estratégico de las TI</vt:lpstr>
      <vt:lpstr>Alineamiento estratégico - Estructura</vt:lpstr>
      <vt:lpstr>Alineamiento estratégico de las TI</vt:lpstr>
      <vt:lpstr>Alineamiento estratégico de las TI</vt:lpstr>
      <vt:lpstr>Alineamiento estratégico de las TI</vt:lpstr>
      <vt:lpstr>Balance Score Card </vt:lpstr>
      <vt:lpstr>Balance Score Card </vt:lpstr>
      <vt:lpstr>Balance Score Card </vt:lpstr>
      <vt:lpstr>Presentación de PowerPoint</vt:lpstr>
      <vt:lpstr>Balance Score Card </vt:lpstr>
      <vt:lpstr>Presentación de PowerPoint</vt:lpstr>
      <vt:lpstr>Balance Score Card </vt:lpstr>
      <vt:lpstr>Balance Score Card </vt:lpstr>
      <vt:lpstr>Presentación de PowerPoint</vt:lpstr>
      <vt:lpstr>Presentación de PowerPoint</vt:lpstr>
      <vt:lpstr>Definición de estrategias de TI</vt:lpstr>
      <vt:lpstr>Definición de estrategias de TI</vt:lpstr>
      <vt:lpstr>Definición de estrategias de TI</vt:lpstr>
      <vt:lpstr>Definición de estrategias de TI</vt:lpstr>
      <vt:lpstr>Definición de estrategias de TI</vt:lpstr>
      <vt:lpstr>Definición de estrategias de TI</vt:lpstr>
      <vt:lpstr>Definición de estrategias de TI</vt:lpstr>
      <vt:lpstr>Definición de estrategias de TI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New</dc:creator>
  <cp:lastModifiedBy>ASUS</cp:lastModifiedBy>
  <cp:revision>29</cp:revision>
  <dcterms:created xsi:type="dcterms:W3CDTF">2024-02-15T21:58:49Z</dcterms:created>
  <dcterms:modified xsi:type="dcterms:W3CDTF">2024-03-18T00:22:33Z</dcterms:modified>
</cp:coreProperties>
</file>

<file path=docProps/thumbnail.jpeg>
</file>